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6858000" cx="12192000"/>
  <p:notesSz cx="6858000" cy="9144000"/>
  <p:embeddedFontLst>
    <p:embeddedFont>
      <p:font typeface="Robot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84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70" roundtripDataSignature="AMtx7mixqB3rvVX/VZ8fmvfOZSsIWJui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84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customschemas.google.com/relationships/presentationmetadata" Target="meta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italic.fntdata"/><Relationship Id="rId23" Type="http://schemas.openxmlformats.org/officeDocument/2006/relationships/slide" Target="slides/slide18.xml"/><Relationship Id="rId67" Type="http://schemas.openxmlformats.org/officeDocument/2006/relationships/font" Target="fonts/Roboto-bold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softuni.org/" TargetMode="External"/><Relationship Id="rId3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" name="Google Shape;137;p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38" name="Google Shape;138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1" name="Google Shape;211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11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9" name="Google Shape;249;p15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5" name="Google Shape;255;p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p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5" name="Google Shape;265;p1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148" name="Google Shape;14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p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2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5" name="Google Shape;325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1" name="Google Shape;34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0" name="Google Shape;35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p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5" name="Google Shape;38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31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387" name="Google Shape;387;p3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p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35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7" name="Google Shape;40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p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8" name="Google Shape;418;p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9" name="Google Shape;419;p3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p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p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6" name="Google Shape;436;p3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cd52c2596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acd52c259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2" name="Google Shape;442;gacd52c259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3" name="Google Shape;443;gacd52c2596_0_0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ce004a3e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8" name="Google Shape;448;gace004a3e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cd52c2596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acd52c259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gacd52c2596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acd52c2596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4" name="Google Shape;464;gacd52c2596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cd52c2596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gacd52c2596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cd52c2596_0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2" name="Google Shape;482;gacd52c2596_0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cd52c2596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acd52c2596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gacd52c2596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gacd52c2596_0_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acd52c2596_0_3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acd52c2596_0_3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9" name="Google Shape;499;gacd52c2596_0_3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cd52c2596_0_3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acd52c2596_0_3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8" name="Google Shape;508;gacd52c2596_0_3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acd52c2596_0_3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6" name="Google Shape;516;gacd52c2596_0_3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cd52c2596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7" name="Google Shape;527;gacd52c2596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acd52c2596_0_3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gacd52c2596_0_3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acd52c2596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1" name="Google Shape;541;gacd52c2596_0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2" name="Google Shape;172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5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cd52c2596_0_3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8" name="Google Shape;548;gacd52c2596_0_3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cd52c2596_0_3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gacd52c2596_0_3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acd52c2596_0_3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4" name="Google Shape;564;gacd52c2596_0_3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cd52c2596_0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2" name="Google Shape;572;gacd52c2596_0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acd52c2596_0_3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1" name="Google Shape;581;gacd52c2596_0_3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acd52c2596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9" name="Google Shape;589;gacd52c2596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acd52c2596_0_5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acd52c2596_0_5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9" name="Google Shape;599;gacd52c2596_0_532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600" name="Google Shape;600;gacd52c2596_0_5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cd52c2596_0_5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acd52c2596_0_5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acd52c2596_0_546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  <p:sp>
        <p:nvSpPr>
          <p:cNvPr id="615" name="Google Shape;615;gacd52c2596_0_5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8" name="Google Shape;628;p38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29" name="Google Shape;629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p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4" name="Google Shape;634;p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9" name="Google Shape;639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0" name="Google Shape;640;p40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>
                <a:solidFill>
                  <a:srgbClr val="000000"/>
                </a:solidFill>
              </a:rPr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>
                <a:solidFill>
                  <a:srgbClr val="000000"/>
                </a:solidFill>
              </a:rPr>
              <a:t> license.</a:t>
            </a:r>
            <a:endParaRPr sz="1000">
              <a:solidFill>
                <a:srgbClr val="000000"/>
              </a:solidFill>
            </a:endParaRPr>
          </a:p>
        </p:txBody>
      </p:sp>
      <p:sp>
        <p:nvSpPr>
          <p:cNvPr id="641" name="Google Shape;641;p4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7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9:notes"/>
          <p:cNvSpPr txBox="1"/>
          <p:nvPr>
            <p:ph idx="11" type="ftr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© Software University Foundation – </a:t>
            </a:r>
            <a:r>
              <a:rPr lang="en-US" sz="1000" u="sng">
                <a:solidFill>
                  <a:schemeClr val="hlink"/>
                </a:solidFill>
                <a:hlinkClick r:id="rId2"/>
              </a:rPr>
              <a:t>http://softuni.org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000"/>
              <a:t>This work is licensed under the </a:t>
            </a:r>
            <a:r>
              <a:rPr lang="en-US" sz="1000" u="sng">
                <a:solidFill>
                  <a:schemeClr val="hlink"/>
                </a:solidFill>
                <a:hlinkClick r:id="rId3"/>
              </a:rPr>
              <a:t>Creative Commons Attribution-NonCommercial-ShareAlike</a:t>
            </a:r>
            <a:r>
              <a:rPr lang="en-US" sz="1000"/>
              <a:t> license.</a:t>
            </a:r>
            <a:endParaRPr sz="10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9" Type="http://schemas.openxmlformats.org/officeDocument/2006/relationships/image" Target="../media/image15.gif"/><Relationship Id="rId5" Type="http://schemas.openxmlformats.org/officeDocument/2006/relationships/image" Target="../media/image11.png"/><Relationship Id="rId6" Type="http://schemas.openxmlformats.org/officeDocument/2006/relationships/image" Target="../media/image8.jpg"/><Relationship Id="rId7" Type="http://schemas.openxmlformats.org/officeDocument/2006/relationships/image" Target="../media/image13.png"/><Relationship Id="rId8" Type="http://schemas.openxmlformats.org/officeDocument/2006/relationships/image" Target="../media/image1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://www.facebook.com/SoftwareUniversity" TargetMode="External"/><Relationship Id="rId4" Type="http://schemas.openxmlformats.org/officeDocument/2006/relationships/image" Target="../media/image16.png"/><Relationship Id="rId5" Type="http://schemas.openxmlformats.org/officeDocument/2006/relationships/hyperlink" Target="http://forum.softuni.bg/" TargetMode="External"/><Relationship Id="rId6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esentation Title Slide">
  <p:cSld name="Presentation Title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42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42"/>
          <p:cNvSpPr txBox="1"/>
          <p:nvPr>
            <p:ph idx="1" type="subTitle"/>
          </p:nvPr>
        </p:nvSpPr>
        <p:spPr>
          <a:xfrm>
            <a:off x="613359" y="4598867"/>
            <a:ext cx="109653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lv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3598"/>
              <a:buFont typeface="Roboto"/>
              <a:buNone/>
              <a:defRPr b="1" sz="3598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lvl="2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lvl="3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lvl="4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42"/>
          <p:cNvSpPr txBox="1"/>
          <p:nvPr>
            <p:ph type="title"/>
          </p:nvPr>
        </p:nvSpPr>
        <p:spPr>
          <a:xfrm>
            <a:off x="1217450" y="319750"/>
            <a:ext cx="9753900" cy="41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Font typeface="Calibri"/>
              <a:buNone/>
              <a:defRPr sz="11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/>
          <p:nvPr/>
        </p:nvSpPr>
        <p:spPr>
          <a:xfrm>
            <a:off x="-1589" y="6702676"/>
            <a:ext cx="12195176" cy="21721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2"/>
          <p:cNvSpPr/>
          <p:nvPr/>
        </p:nvSpPr>
        <p:spPr>
          <a:xfrm>
            <a:off x="-1588" y="6702676"/>
            <a:ext cx="12192000" cy="2172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51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1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1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1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" name="Google Shape;118;p51"/>
          <p:cNvSpPr/>
          <p:nvPr/>
        </p:nvSpPr>
        <p:spPr>
          <a:xfrm>
            <a:off x="0" y="-7074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1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s4bg-logo" id="120" name="Google Shape;12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3525" y="1526700"/>
            <a:ext cx="16668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mianata-logo" id="121" name="Google Shape;12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65125" y="3562275"/>
            <a:ext cx="394335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ratsa-municipality-logo" id="122" name="Google Shape;122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36100" y="1726725"/>
            <a:ext cx="12763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lerik_Academy_Logo" id="123" name="Google Shape;123;p5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41325" y="1890875"/>
            <a:ext cx="4440299" cy="1173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indhub-logo" id="124" name="Google Shape;124;p5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642250" y="3793900"/>
            <a:ext cx="3314650" cy="661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MD-Logo" id="125" name="Google Shape;125;p5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31725" y="3744050"/>
            <a:ext cx="20574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51"/>
          <p:cNvSpPr txBox="1"/>
          <p:nvPr/>
        </p:nvSpPr>
        <p:spPr>
          <a:xfrm>
            <a:off x="188825" y="55525"/>
            <a:ext cx="87360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Partners</a:t>
            </a:r>
            <a:endParaRPr b="1" i="0" sz="4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st">
  <p:cSld name="Las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52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2"/>
          <p:cNvSpPr txBox="1"/>
          <p:nvPr>
            <p:ph idx="1" type="body"/>
          </p:nvPr>
        </p:nvSpPr>
        <p:spPr>
          <a:xfrm>
            <a:off x="152410" y="1186307"/>
            <a:ext cx="9504009" cy="5496127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06273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 sz="2798">
                <a:latin typeface="Roboto"/>
                <a:ea typeface="Roboto"/>
                <a:cs typeface="Roboto"/>
                <a:sym typeface="Roboto"/>
              </a:defRPr>
            </a:lvl1pPr>
            <a:lvl2pPr indent="-431672" lvl="1" marL="914400" marR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pic>
        <p:nvPicPr>
          <p:cNvPr id="130" name="Google Shape;130;p5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61449" y="3608627"/>
            <a:ext cx="1119031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37977" y="5017462"/>
            <a:ext cx="1042504" cy="104223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52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52"/>
          <p:cNvSpPr txBox="1"/>
          <p:nvPr>
            <p:ph type="title"/>
          </p:nvPr>
        </p:nvSpPr>
        <p:spPr>
          <a:xfrm>
            <a:off x="172286" y="108873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able of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3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3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3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AutoNum type="arabicPeriod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" name="Google Shape;26;p43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3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" name="Google Shape;29;p43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4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4"/>
          <p:cNvSpPr/>
          <p:nvPr/>
        </p:nvSpPr>
        <p:spPr>
          <a:xfrm>
            <a:off x="4319736" y="867751"/>
            <a:ext cx="3552529" cy="3552529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Content">
  <p:cSld name="Image and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5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5"/>
          <p:cNvSpPr/>
          <p:nvPr>
            <p:ph idx="2" type="pic"/>
          </p:nvPr>
        </p:nvSpPr>
        <p:spPr>
          <a:xfrm>
            <a:off x="190405" y="1355077"/>
            <a:ext cx="3889373" cy="5366405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  <a:defRPr b="0" i="0" sz="213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731"/>
              <a:buFont typeface="Noto Sans Symbols"/>
              <a:buNone/>
              <a:defRPr b="0" i="0" sz="373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Noto Sans Symbols"/>
              <a:buNone/>
              <a:defRPr b="0" i="0" sz="31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Noto Sans Symbols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5"/>
              <a:buFont typeface="Arial"/>
              <a:buNone/>
              <a:defRPr b="0" i="0" sz="266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5"/>
          <p:cNvSpPr/>
          <p:nvPr/>
        </p:nvSpPr>
        <p:spPr>
          <a:xfrm>
            <a:off x="4079775" y="1355073"/>
            <a:ext cx="48001" cy="5502926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5"/>
          <p:cNvSpPr/>
          <p:nvPr/>
        </p:nvSpPr>
        <p:spPr>
          <a:xfrm>
            <a:off x="4127777" y="1748999"/>
            <a:ext cx="240001" cy="33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45"/>
          <p:cNvSpPr/>
          <p:nvPr/>
        </p:nvSpPr>
        <p:spPr>
          <a:xfrm>
            <a:off x="2" y="6721482"/>
            <a:ext cx="12192000" cy="13652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5"/>
          <p:cNvSpPr txBox="1"/>
          <p:nvPr>
            <p:ph idx="1" type="body"/>
          </p:nvPr>
        </p:nvSpPr>
        <p:spPr>
          <a:xfrm>
            <a:off x="4795936" y="1353867"/>
            <a:ext cx="7199299" cy="5027884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1" name="Google Shape;41;p45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5" name="Google Shape;4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70854" y="232973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45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9"/>
              <a:buFont typeface="Calibri"/>
              <a:buNone/>
            </a:pPr>
            <a:r>
              <a:t/>
            </a:r>
            <a:endParaRPr b="0" i="0" sz="2399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 Concept">
  <p:cSld name="Important Concep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46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46"/>
          <p:cNvSpPr/>
          <p:nvPr/>
        </p:nvSpPr>
        <p:spPr>
          <a:xfrm>
            <a:off x="-3472" y="0"/>
            <a:ext cx="115383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:\002-KIMS BUSINESS\007-02-Fullslidesppt-Contents\20161228\02-edu\bulb-item2.png" id="50" name="Google Shape;5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05" y="1792355"/>
            <a:ext cx="1830305" cy="4062222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46"/>
          <p:cNvSpPr txBox="1"/>
          <p:nvPr>
            <p:ph idx="1" type="body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3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31672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1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18972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9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06272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7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93573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598"/>
              <a:buFont typeface="Roboto"/>
              <a:buChar char="▪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2" name="Google Shape;52;p46"/>
          <p:cNvSpPr txBox="1"/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6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46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6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" name="Google Shape;56;p46"/>
          <p:cNvPicPr preferRelativeResize="0"/>
          <p:nvPr/>
        </p:nvPicPr>
        <p:blipFill rotWithShape="1">
          <a:blip r:embed="rId4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 Slide Dark">
  <p:cSld name="Comparison Slide Dar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47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47"/>
          <p:cNvSpPr/>
          <p:nvPr/>
        </p:nvSpPr>
        <p:spPr>
          <a:xfrm>
            <a:off x="-3176" y="0"/>
            <a:ext cx="12195176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7"/>
          <p:cNvSpPr/>
          <p:nvPr/>
        </p:nvSpPr>
        <p:spPr>
          <a:xfrm>
            <a:off x="2" y="6184673"/>
            <a:ext cx="12192000" cy="67333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60925" lIns="121850" spcFirstLastPara="1" rIns="121850" wrap="square" tIns="609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47"/>
          <p:cNvSpPr/>
          <p:nvPr/>
        </p:nvSpPr>
        <p:spPr>
          <a:xfrm>
            <a:off x="5161650" y="4824665"/>
            <a:ext cx="1868701" cy="1868701"/>
          </a:xfrm>
          <a:prstGeom prst="ellipse">
            <a:avLst/>
          </a:prstGeom>
          <a:solidFill>
            <a:schemeClr val="dk1"/>
          </a:solidFill>
          <a:ln cap="flat" cmpd="sng" w="635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47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 txBox="1"/>
          <p:nvPr>
            <p:ph idx="1" type="body"/>
          </p:nvPr>
        </p:nvSpPr>
        <p:spPr>
          <a:xfrm>
            <a:off x="190402" y="1195931"/>
            <a:ext cx="5426148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4" name="Google Shape;64;p47"/>
          <p:cNvSpPr txBox="1"/>
          <p:nvPr>
            <p:ph idx="2" type="body"/>
          </p:nvPr>
        </p:nvSpPr>
        <p:spPr>
          <a:xfrm>
            <a:off x="6575450" y="1195931"/>
            <a:ext cx="5426147" cy="4824103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5" name="Google Shape;65;p47"/>
          <p:cNvSpPr txBox="1"/>
          <p:nvPr>
            <p:ph idx="10" type="dt"/>
          </p:nvPr>
        </p:nvSpPr>
        <p:spPr>
          <a:xfrm>
            <a:off x="188816" y="6390560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7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7" name="Google Shape;67;p47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47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5395975" y="5393862"/>
            <a:ext cx="1396877" cy="730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urce Code Example">
  <p:cSld name="Source Code Examp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48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48"/>
          <p:cNvSpPr txBox="1"/>
          <p:nvPr>
            <p:ph idx="1" type="body"/>
          </p:nvPr>
        </p:nvSpPr>
        <p:spPr>
          <a:xfrm>
            <a:off x="615283" y="1830475"/>
            <a:ext cx="10961400" cy="16335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74E13"/>
              </a:buClr>
              <a:buSzPts val="2398"/>
              <a:buNone/>
              <a:defRPr b="1" sz="2398">
                <a:solidFill>
                  <a:srgbClr val="274E13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▪"/>
              <a:defRPr/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48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8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8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48"/>
          <p:cNvSpPr/>
          <p:nvPr/>
        </p:nvSpPr>
        <p:spPr>
          <a:xfrm>
            <a:off x="-3176" y="0"/>
            <a:ext cx="12195301" cy="1095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7" name="Google Shape;77;p48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49"/>
          <p:cNvPicPr preferRelativeResize="0"/>
          <p:nvPr/>
        </p:nvPicPr>
        <p:blipFill rotWithShape="1">
          <a:blip r:embed="rId2">
            <a:alphaModFix amt="8000"/>
          </a:blip>
          <a:srcRect b="0" l="0" r="0" t="24442"/>
          <a:stretch/>
        </p:blipFill>
        <p:spPr>
          <a:xfrm>
            <a:off x="-1600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49"/>
          <p:cNvSpPr/>
          <p:nvPr/>
        </p:nvSpPr>
        <p:spPr>
          <a:xfrm>
            <a:off x="-1" y="0"/>
            <a:ext cx="12192000" cy="109537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9"/>
          <p:cNvSpPr txBox="1"/>
          <p:nvPr>
            <p:ph idx="1" type="body"/>
          </p:nvPr>
        </p:nvSpPr>
        <p:spPr>
          <a:xfrm>
            <a:off x="190402" y="1196125"/>
            <a:ext cx="11818096" cy="520106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342900" lvl="0" marL="4572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▪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•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2" name="Google Shape;82;p49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98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9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49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49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49"/>
          <p:cNvPicPr preferRelativeResize="0"/>
          <p:nvPr/>
        </p:nvPicPr>
        <p:blipFill rotWithShape="1">
          <a:blip r:embed="rId3">
            <a:alphaModFix/>
          </a:blip>
          <a:srcRect b="7053" l="0" r="0" t="0"/>
          <a:stretch/>
        </p:blipFill>
        <p:spPr>
          <a:xfrm>
            <a:off x="10383200" y="119675"/>
            <a:ext cx="1688227" cy="8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estions Slide">
  <p:cSld name="Questions Slide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0"/>
          <p:cNvSpPr/>
          <p:nvPr/>
        </p:nvSpPr>
        <p:spPr>
          <a:xfrm>
            <a:off x="-1051301" y="703244"/>
            <a:ext cx="8406073" cy="10333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6158"/>
              <a:buFont typeface="Noto Sans Symbols"/>
              <a:buNone/>
            </a:pPr>
            <a:r>
              <a:rPr b="1" i="0" lang="en-US" sz="8797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Questions?</a:t>
            </a:r>
            <a:endParaRPr b="1" i="0" sz="8797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9" name="Google Shape;89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96452" y="314259"/>
            <a:ext cx="2126081" cy="53028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50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50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2" name="Google Shape;92;p50"/>
          <p:cNvPicPr preferRelativeResize="0"/>
          <p:nvPr/>
        </p:nvPicPr>
        <p:blipFill rotWithShape="1">
          <a:blip r:embed="rId3">
            <a:alphaModFix amt="8000"/>
          </a:blip>
          <a:srcRect b="0" l="0" r="0" t="24442"/>
          <a:stretch/>
        </p:blipFill>
        <p:spPr>
          <a:xfrm>
            <a:off x="-1612" y="0"/>
            <a:ext cx="12195178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0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50"/>
          <p:cNvSpPr/>
          <p:nvPr/>
        </p:nvSpPr>
        <p:spPr>
          <a:xfrm>
            <a:off x="-1589" y="6371331"/>
            <a:ext cx="12195176" cy="5045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98"/>
              <a:buFont typeface="Calibri"/>
              <a:buNone/>
            </a:pPr>
            <a:r>
              <a:t/>
            </a:r>
            <a:endParaRPr b="0" i="0" sz="2398" u="none" cap="none" strike="noStrike">
              <a:solidFill>
                <a:srgbClr val="F7C86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50"/>
          <p:cNvCxnSpPr/>
          <p:nvPr/>
        </p:nvCxnSpPr>
        <p:spPr>
          <a:xfrm flipH="1" rot="10800000">
            <a:off x="1753064" y="3832365"/>
            <a:ext cx="8549700" cy="66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" name="Google Shape;96;p50"/>
          <p:cNvCxnSpPr/>
          <p:nvPr/>
        </p:nvCxnSpPr>
        <p:spPr>
          <a:xfrm>
            <a:off x="1753064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7" name="Google Shape;97;p50"/>
          <p:cNvCxnSpPr/>
          <p:nvPr/>
        </p:nvCxnSpPr>
        <p:spPr>
          <a:xfrm>
            <a:off x="3147650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8" name="Google Shape;98;p50"/>
          <p:cNvCxnSpPr/>
          <p:nvPr/>
        </p:nvCxnSpPr>
        <p:spPr>
          <a:xfrm>
            <a:off x="4594850" y="383261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" name="Google Shape;99;p50"/>
          <p:cNvCxnSpPr/>
          <p:nvPr/>
        </p:nvCxnSpPr>
        <p:spPr>
          <a:xfrm>
            <a:off x="6034850" y="383261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0" name="Google Shape;100;p50"/>
          <p:cNvCxnSpPr/>
          <p:nvPr/>
        </p:nvCxnSpPr>
        <p:spPr>
          <a:xfrm>
            <a:off x="7474850" y="383261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1" name="Google Shape;101;p50"/>
          <p:cNvCxnSpPr/>
          <p:nvPr/>
        </p:nvCxnSpPr>
        <p:spPr>
          <a:xfrm>
            <a:off x="8914850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50"/>
          <p:cNvCxnSpPr/>
          <p:nvPr/>
        </p:nvCxnSpPr>
        <p:spPr>
          <a:xfrm>
            <a:off x="6172157" y="359639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3" name="Google Shape;103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95348" y="2194674"/>
            <a:ext cx="2401363" cy="13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68552" y="4273150"/>
            <a:ext cx="921451" cy="918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50"/>
          <p:cNvSpPr txBox="1"/>
          <p:nvPr/>
        </p:nvSpPr>
        <p:spPr>
          <a:xfrm>
            <a:off x="1268325" y="5176150"/>
            <a:ext cx="11082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Гнездото</a:t>
            </a:r>
            <a:endParaRPr b="1" i="0" sz="1400" u="none" cap="none" strike="noStrik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Coworking</a:t>
            </a:r>
            <a:endParaRPr b="1" i="0" sz="1400" u="none" cap="none" strike="noStrike">
              <a:solidFill>
                <a:srgbClr val="134F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50"/>
          <p:cNvSpPr/>
          <p:nvPr/>
        </p:nvSpPr>
        <p:spPr>
          <a:xfrm>
            <a:off x="2648988" y="4273150"/>
            <a:ext cx="1166400" cy="1109400"/>
          </a:xfrm>
          <a:prstGeom prst="decagon">
            <a:avLst>
              <a:gd fmla="val 105146" name="vf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Цялостен курс по програмиране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50"/>
          <p:cNvSpPr/>
          <p:nvPr/>
        </p:nvSpPr>
        <p:spPr>
          <a:xfrm>
            <a:off x="4210975" y="4442500"/>
            <a:ext cx="921300" cy="770700"/>
          </a:xfrm>
          <a:prstGeom prst="snip1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Дизайн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50"/>
          <p:cNvSpPr/>
          <p:nvPr/>
        </p:nvSpPr>
        <p:spPr>
          <a:xfrm>
            <a:off x="5409713" y="4279700"/>
            <a:ext cx="1280700" cy="11094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Курс по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дигит.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маркетинг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Резултат с изображение за mindhub" id="109" name="Google Shape;109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65937" y="4611161"/>
            <a:ext cx="1166399" cy="24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0"/>
          <p:cNvPicPr preferRelativeResize="0"/>
          <p:nvPr/>
        </p:nvPicPr>
        <p:blipFill rotWithShape="1">
          <a:blip r:embed="rId7">
            <a:alphaModFix/>
          </a:blip>
          <a:srcRect b="0" l="9595" r="12078" t="0"/>
          <a:stretch/>
        </p:blipFill>
        <p:spPr>
          <a:xfrm>
            <a:off x="8284746" y="4385651"/>
            <a:ext cx="1108200" cy="884400"/>
          </a:xfrm>
          <a:prstGeom prst="teardrop">
            <a:avLst>
              <a:gd fmla="val 87076" name="adj"/>
            </a:avLst>
          </a:prstGeom>
          <a:noFill/>
          <a:ln>
            <a:noFill/>
          </a:ln>
        </p:spPr>
      </p:pic>
      <p:pic>
        <p:nvPicPr>
          <p:cNvPr descr="HackVratsa Logo" id="111" name="Google Shape;111;p5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322750" y="4490025"/>
            <a:ext cx="1501875" cy="6887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50"/>
          <p:cNvCxnSpPr/>
          <p:nvPr/>
        </p:nvCxnSpPr>
        <p:spPr>
          <a:xfrm>
            <a:off x="10286450" y="3838965"/>
            <a:ext cx="0" cy="2361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idx="10" type="dt"/>
          </p:nvPr>
        </p:nvSpPr>
        <p:spPr>
          <a:xfrm>
            <a:off x="188816" y="6397196"/>
            <a:ext cx="808713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1"/>
          <p:cNvSpPr txBox="1"/>
          <p:nvPr>
            <p:ph idx="11" type="ftr"/>
          </p:nvPr>
        </p:nvSpPr>
        <p:spPr>
          <a:xfrm>
            <a:off x="997529" y="6397196"/>
            <a:ext cx="10567285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" name="Google Shape;13;p4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4E13"/>
              </a:buClr>
              <a:buSzPts val="3998"/>
              <a:buFont typeface="Roboto"/>
              <a:buNone/>
              <a:defRPr b="1" i="0" sz="3998" u="none" cap="none" strike="noStrike">
                <a:solidFill>
                  <a:srgbClr val="274E1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" type="body"/>
          </p:nvPr>
        </p:nvSpPr>
        <p:spPr>
          <a:xfrm>
            <a:off x="190413" y="1138844"/>
            <a:ext cx="11804822" cy="5242906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>
            <a:lvl1pPr indent="-444372" lvl="0" marL="4572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398"/>
              <a:buFont typeface="Noto Sans Symbols"/>
              <a:buChar char="▪"/>
              <a:defRPr b="0" i="0" sz="33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672" lvl="1" marL="9144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3198"/>
              <a:buFont typeface="Noto Sans Symbols"/>
              <a:buChar char="▪"/>
              <a:defRPr b="0" i="0" sz="31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18972" lvl="2" marL="13716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998"/>
              <a:buFont typeface="Noto Sans Symbols"/>
              <a:buChar char="▪"/>
              <a:defRPr b="0" i="0" sz="29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272" lvl="3" marL="18288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798"/>
              <a:buFont typeface="Noto Sans Symbols"/>
              <a:buChar char="▪"/>
              <a:defRPr b="0" i="0" sz="27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3573" lvl="4" marL="2286000" marR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598"/>
              <a:buFont typeface="Noto Sans Symbols"/>
              <a:buChar char="▪"/>
              <a:defRPr b="0" i="0" sz="2598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827" lvl="5" marL="2743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827" lvl="6" marL="32004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827" lvl="7" marL="36576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827" lvl="8" marL="4114800" marR="0" rtl="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A340C"/>
              </a:buClr>
              <a:buSzPts val="2665"/>
              <a:buFont typeface="Arial"/>
              <a:buChar char="•"/>
              <a:defRPr b="0" i="0" sz="2665" u="none" cap="none" strike="noStrike">
                <a:solidFill>
                  <a:srgbClr val="1A34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vratsasoftware.com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" TargetMode="External"/><Relationship Id="rId4" Type="http://schemas.openxmlformats.org/officeDocument/2006/relationships/hyperlink" Target="http://school.vratsasoftware.com/train-devs/web-dev-php/wordpress-sites/" TargetMode="External"/><Relationship Id="rId5" Type="http://schemas.openxmlformats.org/officeDocument/2006/relationships/hyperlink" Target="http://school.vratsasoftware.com/train-devs/web-dev-php/wordpress-sites/" TargetMode="External"/><Relationship Id="rId6" Type="http://schemas.openxmlformats.org/officeDocument/2006/relationships/hyperlink" Target="https://developer.mozilla.org/" TargetMode="External"/><Relationship Id="rId7" Type="http://schemas.openxmlformats.org/officeDocument/2006/relationships/hyperlink" Target="https://developers.google.com/web" TargetMode="External"/><Relationship Id="rId8" Type="http://schemas.openxmlformats.org/officeDocument/2006/relationships/hyperlink" Target="http://www.w3schools.com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w3schools.com/tags/tag_doctype.asp" TargetMode="External"/><Relationship Id="rId4" Type="http://schemas.openxmlformats.org/officeDocument/2006/relationships/image" Target="../media/image18.jpg"/><Relationship Id="rId5" Type="http://schemas.openxmlformats.org/officeDocument/2006/relationships/image" Target="../media/image34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validator.w3.org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en.wikipedia.org/wiki/HTML5#Plan_2014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www.vratsasoftware.com" TargetMode="External"/><Relationship Id="rId4" Type="http://schemas.openxmlformats.org/officeDocument/2006/relationships/hyperlink" Target="http://www.nest.bg" TargetMode="External"/><Relationship Id="rId11" Type="http://schemas.openxmlformats.org/officeDocument/2006/relationships/hyperlink" Target="http://forum.softuni.bg/" TargetMode="External"/><Relationship Id="rId10" Type="http://schemas.openxmlformats.org/officeDocument/2006/relationships/image" Target="../media/image28.png"/><Relationship Id="rId12" Type="http://schemas.openxmlformats.org/officeDocument/2006/relationships/image" Target="../media/image32.png"/><Relationship Id="rId9" Type="http://schemas.openxmlformats.org/officeDocument/2006/relationships/hyperlink" Target="http://www.facebook.com/SoftwareUniversity" TargetMode="External"/><Relationship Id="rId5" Type="http://schemas.openxmlformats.org/officeDocument/2006/relationships/hyperlink" Target="http://www.fb.com/VratsaSoftware" TargetMode="External"/><Relationship Id="rId6" Type="http://schemas.openxmlformats.org/officeDocument/2006/relationships/hyperlink" Target="http://www.vso.slack.com" TargetMode="External"/><Relationship Id="rId7" Type="http://schemas.openxmlformats.org/officeDocument/2006/relationships/hyperlink" Target="http://softuni.foundation/" TargetMode="External"/><Relationship Id="rId8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mozilla.org/en-US/firefox/developer/" TargetMode="External"/><Relationship Id="rId4" Type="http://schemas.openxmlformats.org/officeDocument/2006/relationships/hyperlink" Target="https://packagecontrol.io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"/>
          <p:cNvSpPr txBox="1"/>
          <p:nvPr>
            <p:ph idx="1" type="subTitle"/>
          </p:nvPr>
        </p:nvSpPr>
        <p:spPr>
          <a:xfrm>
            <a:off x="613350" y="4598873"/>
            <a:ext cx="109653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98"/>
              <a:buNone/>
            </a:pPr>
            <a:r>
              <a:rPr lang="en-US"/>
              <a:t>PHP WebDevelopment 2020</a:t>
            </a:r>
            <a:endParaRPr b="1">
              <a:solidFill>
                <a:srgbClr val="666666"/>
              </a:solidFill>
            </a:endParaRPr>
          </a:p>
        </p:txBody>
      </p:sp>
      <p:sp>
        <p:nvSpPr>
          <p:cNvPr id="141" name="Google Shape;141;p1"/>
          <p:cNvSpPr txBox="1"/>
          <p:nvPr>
            <p:ph type="title"/>
          </p:nvPr>
        </p:nvSpPr>
        <p:spPr>
          <a:xfrm>
            <a:off x="998700" y="333125"/>
            <a:ext cx="10194600" cy="41664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9600"/>
              <a:t>HTML</a:t>
            </a:r>
            <a:endParaRPr sz="960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000"/>
              <a:buNone/>
            </a:pPr>
            <a:r>
              <a:rPr lang="en-US" sz="9600"/>
              <a:t>intro</a:t>
            </a:r>
            <a:endParaRPr sz="9600"/>
          </a:p>
        </p:txBody>
      </p:sp>
      <p:sp>
        <p:nvSpPr>
          <p:cNvPr id="142" name="Google Shape;142;p1"/>
          <p:cNvSpPr txBox="1"/>
          <p:nvPr>
            <p:ph idx="4294967295" type="body"/>
          </p:nvPr>
        </p:nvSpPr>
        <p:spPr>
          <a:xfrm>
            <a:off x="6096000" y="5591375"/>
            <a:ext cx="60126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1A334B"/>
              </a:buClr>
              <a:buSzPts val="17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https://vratsasoftware.com/</a:t>
            </a:r>
            <a:r>
              <a:rPr lang="en-US"/>
              <a:t> </a:t>
            </a:r>
            <a:endParaRPr/>
          </a:p>
        </p:txBody>
      </p:sp>
      <p:sp>
        <p:nvSpPr>
          <p:cNvPr id="143" name="Google Shape;143;p1"/>
          <p:cNvSpPr txBox="1"/>
          <p:nvPr>
            <p:ph idx="4294967295" type="body"/>
          </p:nvPr>
        </p:nvSpPr>
        <p:spPr>
          <a:xfrm>
            <a:off x="113425" y="5369325"/>
            <a:ext cx="6012600" cy="1280100"/>
          </a:xfrm>
          <a:prstGeom prst="rect">
            <a:avLst/>
          </a:prstGeom>
          <a:noFill/>
          <a:ln>
            <a:noFill/>
          </a:ln>
        </p:spPr>
        <p:txBody>
          <a:bodyPr anchorCtr="0" anchor="b" bIns="36000" lIns="36000" spcFirstLastPara="1" rIns="36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Milena Tomova</a:t>
            </a:r>
            <a:endParaRPr/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</a:pPr>
            <a:r>
              <a:rPr lang="en-US"/>
              <a:t>Vratsa Software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0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РЕСУРСИ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10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➔"/>
            </a:pPr>
            <a:r>
              <a:rPr lang="en-US" sz="2100">
                <a:solidFill>
                  <a:schemeClr val="dk2"/>
                </a:solidFill>
              </a:rPr>
              <a:t>Демо файловете в </a:t>
            </a:r>
            <a:r>
              <a:rPr lang="en-US" sz="21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</a:t>
            </a:r>
            <a:r>
              <a:rPr lang="en-US" sz="2100">
                <a:solidFill>
                  <a:schemeClr val="dk2"/>
                </a:solidFill>
              </a:rPr>
              <a:t> - ще го достъпвате през линк от </a:t>
            </a:r>
            <a:r>
              <a:rPr lang="en-US" sz="21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http://school.vratsasoftware.com/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➔"/>
            </a:pPr>
            <a:r>
              <a:rPr lang="en-US" sz="2100">
                <a:solidFill>
                  <a:schemeClr val="dk2"/>
                </a:solidFill>
              </a:rPr>
              <a:t>Задачите за домашното ще бъдат  в отделен файл в </a:t>
            </a:r>
            <a:r>
              <a:rPr lang="en-US" sz="2100" u="sng">
                <a:solidFill>
                  <a:schemeClr val="dk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http://school.vratsasoftware.com/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➔"/>
            </a:pPr>
            <a:r>
              <a:rPr lang="en-US" sz="2100">
                <a:solidFill>
                  <a:schemeClr val="dk2"/>
                </a:solidFill>
              </a:rPr>
              <a:t>Допълнителни ресурси 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◆"/>
            </a:pPr>
            <a:r>
              <a:rPr lang="en-US" sz="2100" u="sng">
                <a:solidFill>
                  <a:schemeClr val="dk2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https://developer.mozilla.org/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◆"/>
            </a:pPr>
            <a:r>
              <a:rPr lang="en-US" sz="2100" u="sng">
                <a:solidFill>
                  <a:schemeClr val="dk2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https://developers.google.com/web</a:t>
            </a:r>
            <a:endParaRPr sz="2100">
              <a:solidFill>
                <a:schemeClr val="dk2"/>
              </a:solidFill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◆"/>
            </a:pPr>
            <a:r>
              <a:rPr lang="en-US" sz="2100" u="sng">
                <a:solidFill>
                  <a:schemeClr val="dk2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http://www.w3schools.com/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➔"/>
            </a:pPr>
            <a:r>
              <a:rPr lang="en-US" sz="2100">
                <a:solidFill>
                  <a:schemeClr val="dk2"/>
                </a:solidFill>
              </a:rPr>
              <a:t>Допълнителни инструменти – 		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100">
                <a:solidFill>
                  <a:schemeClr val="dk2"/>
                </a:solidFill>
              </a:rPr>
              <a:t>	</a:t>
            </a:r>
            <a:r>
              <a:rPr b="1" lang="en-US" sz="2100">
                <a:solidFill>
                  <a:schemeClr val="dk2"/>
                </a:solidFill>
              </a:rPr>
              <a:t>Mozilla Developer Tools </a:t>
            </a:r>
            <a:r>
              <a:rPr lang="en-US" sz="2100">
                <a:solidFill>
                  <a:schemeClr val="dk2"/>
                </a:solidFill>
              </a:rPr>
              <a:t> </a:t>
            </a:r>
            <a:endParaRPr sz="2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100">
                <a:solidFill>
                  <a:schemeClr val="dk2"/>
                </a:solidFill>
              </a:rPr>
              <a:t>	и аналогичните за Chrome</a:t>
            </a:r>
            <a:endParaRPr sz="2100">
              <a:solidFill>
                <a:schemeClr val="dk2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Char char="➔"/>
            </a:pPr>
            <a:r>
              <a:rPr lang="en-US" sz="2100">
                <a:solidFill>
                  <a:schemeClr val="dk2"/>
                </a:solidFill>
              </a:rPr>
              <a:t>Търсете в мрежата</a:t>
            </a:r>
            <a:endParaRPr sz="21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15" name="Google Shape;215;p1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16" name="Google Shape;216;p1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"/>
          <p:cNvSpPr txBox="1"/>
          <p:nvPr/>
        </p:nvSpPr>
        <p:spPr>
          <a:xfrm>
            <a:off x="4437525" y="2107700"/>
            <a:ext cx="33453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Добра практика/</a:t>
            </a:r>
            <a:endParaRPr b="1" i="0" sz="24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Задължителна практика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/>
          <p:nvPr>
            <p:ph idx="1" type="body"/>
          </p:nvPr>
        </p:nvSpPr>
        <p:spPr>
          <a:xfrm>
            <a:off x="2065510" y="1121144"/>
            <a:ext cx="9929724" cy="5276048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-"/>
            </a:pPr>
            <a:r>
              <a:rPr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Какво е добра практика – </a:t>
            </a:r>
            <a:r>
              <a:rPr b="1" lang="en-US" sz="2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неписани правила, етикет</a:t>
            </a:r>
            <a:endParaRPr b="1" sz="2400" u="sng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Никой няма да те върне 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ако отидеш със скъсани дънки на опера.</a:t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</a:pPr>
            <a:r>
              <a:t/>
            </a:r>
            <a:endParaRPr b="1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1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Но определено ще те гледат накриво.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29" name="Google Shape;229;p12"/>
          <p:cNvSpPr txBox="1"/>
          <p:nvPr>
            <p:ph type="title"/>
          </p:nvPr>
        </p:nvSpPr>
        <p:spPr>
          <a:xfrm>
            <a:off x="1296957" y="100750"/>
            <a:ext cx="8399495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ДОБРА ПРАКТИКА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0" name="Google Shape;230;p12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3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98"/>
              <a:buNone/>
            </a:pPr>
            <a:r>
              <a:rPr lang="en-US" sz="2400">
                <a:solidFill>
                  <a:schemeClr val="dk2"/>
                </a:solidFill>
              </a:rPr>
              <a:t>За браузъра няма значение дали пишете подреден код – той ще го разчете и зареди страницата, 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b="1" lang="en-US" sz="2400">
                <a:solidFill>
                  <a:schemeClr val="dk2"/>
                </a:solidFill>
              </a:rPr>
              <a:t>НО е добра практика да подреждатe кода </a:t>
            </a:r>
            <a:r>
              <a:rPr lang="en-US" sz="2400">
                <a:solidFill>
                  <a:schemeClr val="dk2"/>
                </a:solidFill>
              </a:rPr>
              <a:t>по определен начин.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lang="en-US" sz="2400">
                <a:solidFill>
                  <a:schemeClr val="dk2"/>
                </a:solidFill>
              </a:rPr>
              <a:t>Това помага на вас -	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да избягвате грешки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да откривате грешки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да разбирате бързо какво сте написали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….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Помага и на този, който чете кодът ви –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разбира бързо какво сте писали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намира бързо грешки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		- става ваш приятел☺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ДОБРА ПРАКТИКА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37" name="Google Shape;237;p1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4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196850" lvl="2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Имената на файловете се пишат с 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2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2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LATTIN_LETTERS</a:t>
            </a:r>
            <a:endParaRPr b="1" sz="3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2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b="1" sz="3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2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IN_ENGLISH</a:t>
            </a:r>
            <a:endParaRPr b="1" sz="3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2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3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2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NO_SPACE_IN_FILE_NAMES_ALLOWED</a:t>
            </a:r>
            <a:endParaRPr b="1" sz="3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2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 sz="3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2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SEPARATE_WORDS_IN_NAME_THIS_WAY</a:t>
            </a:r>
            <a:endParaRPr b="1" sz="3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2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 b="1" sz="3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2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не използвайте ,/*.&lt;@#$%^&amp;:;”’|\ в имената </a:t>
            </a:r>
            <a:endParaRPr b="1" sz="3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4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ЗАДЪЛЖИТЕЛНА ПРАКТИКА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44" name="Google Shape;244;p14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"/>
          <p:cNvSpPr txBox="1"/>
          <p:nvPr/>
        </p:nvSpPr>
        <p:spPr>
          <a:xfrm>
            <a:off x="4437525" y="2412500"/>
            <a:ext cx="3345300" cy="5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HTML елементи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200"/>
              <a:t>HTML елементи</a:t>
            </a:r>
            <a:endParaRPr/>
          </a:p>
        </p:txBody>
      </p:sp>
      <p:sp>
        <p:nvSpPr>
          <p:cNvPr id="258" name="Google Shape;258;p16"/>
          <p:cNvSpPr txBox="1"/>
          <p:nvPr>
            <p:ph idx="1" type="body"/>
          </p:nvPr>
        </p:nvSpPr>
        <p:spPr>
          <a:xfrm>
            <a:off x="233550" y="1181575"/>
            <a:ext cx="11724900" cy="48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html елемент = 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отварящ таг + атрибути 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/не е задължително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/ + затварящ таг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259" name="Google Shape;259;p1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0" name="Google Shape;26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6993" y="3429004"/>
            <a:ext cx="3823884" cy="210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7"/>
          <p:cNvSpPr txBox="1"/>
          <p:nvPr/>
        </p:nvSpPr>
        <p:spPr>
          <a:xfrm>
            <a:off x="4437525" y="1879100"/>
            <a:ext cx="33453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3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Структура на HTML документа</a:t>
            </a:r>
            <a:endParaRPr b="1" i="0" sz="24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"/>
          <p:cNvSpPr txBox="1"/>
          <p:nvPr>
            <p:ph idx="1" type="body"/>
          </p:nvPr>
        </p:nvSpPr>
        <p:spPr>
          <a:xfrm>
            <a:off x="615283" y="1713738"/>
            <a:ext cx="10951129" cy="468087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rgbClr val="112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-139700" lvl="0" marL="3086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b="0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 НАЧАЛОТО преди всичко останало декларация </a:t>
            </a:r>
            <a:endParaRPr b="0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086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0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&lt;!DOCTYPE&gt;</a:t>
            </a:r>
            <a:endParaRPr b="0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086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0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инструкция към web-браузъра, </a:t>
            </a:r>
            <a:endParaRPr b="0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086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0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относно версията на HTML, </a:t>
            </a:r>
            <a:endParaRPr b="0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086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0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използвана в документа.</a:t>
            </a:r>
            <a:endParaRPr b="0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086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086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b="0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086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b="0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Варианти на </a:t>
            </a:r>
            <a:endParaRPr b="0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086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rPr b="0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декларацията и </a:t>
            </a:r>
            <a:endParaRPr b="0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3086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0" lang="en-US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повече информация</a:t>
            </a:r>
            <a:endParaRPr b="0"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 sz="2400" u="sng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http://www.w3schools.com/tags/tag_doctype.asp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273" name="Google Shape;273;p1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Структура на HTML документа</a:t>
            </a:r>
            <a:endParaRPr/>
          </a:p>
        </p:txBody>
      </p:sp>
      <p:sp>
        <p:nvSpPr>
          <p:cNvPr id="274" name="Google Shape;274;p18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5" name="Google Shape;27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278" y="1713740"/>
            <a:ext cx="3383074" cy="200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5263" y="4172507"/>
            <a:ext cx="4788000" cy="15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9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РЕСУРСИ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19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&lt;html&gt;&lt;/html&gt;</a:t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отбелязваме </a:t>
            </a:r>
            <a:r>
              <a:rPr b="1" lang="en-US" sz="3000" u="sng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началото и края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на документа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4" name="Google Shape;284;p1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Структура на HTML документа</a:t>
            </a:r>
            <a:endParaRPr/>
          </a:p>
        </p:txBody>
      </p:sp>
      <p:sp>
        <p:nvSpPr>
          <p:cNvPr id="285" name="Google Shape;285;p1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86" name="Google Shape;2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375" y="1353875"/>
            <a:ext cx="3542150" cy="5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151" name="Google Shape;151;p2"/>
          <p:cNvSpPr txBox="1"/>
          <p:nvPr>
            <p:ph idx="1" type="body"/>
          </p:nvPr>
        </p:nvSpPr>
        <p:spPr>
          <a:xfrm>
            <a:off x="196766" y="1371604"/>
            <a:ext cx="8182463" cy="4795935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76237" lvl="0" marL="446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История</a:t>
            </a:r>
            <a:endParaRPr sz="2200"/>
          </a:p>
          <a:p>
            <a:pPr indent="-376237" lvl="0" marL="446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Какво е HTML</a:t>
            </a:r>
            <a:endParaRPr sz="2200"/>
          </a:p>
          <a:p>
            <a:pPr indent="-376237" lvl="0" marL="446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Инструменти за разработка</a:t>
            </a:r>
            <a:endParaRPr sz="2200"/>
          </a:p>
          <a:p>
            <a:pPr indent="-376237" lvl="0" marL="446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AutoNum type="arabicPeriod"/>
            </a:pPr>
            <a:r>
              <a:rPr lang="en-US" sz="2200"/>
              <a:t>Добра практика/Задължителна практика</a:t>
            </a:r>
            <a:endParaRPr sz="2200"/>
          </a:p>
          <a:p>
            <a:pPr indent="-376237" lvl="0" marL="446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Структура на HTML документа</a:t>
            </a:r>
            <a:endParaRPr sz="2200"/>
          </a:p>
          <a:p>
            <a:pPr indent="-376237" lvl="0" marL="446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Класификация на HTML елементите</a:t>
            </a:r>
            <a:endParaRPr sz="2200"/>
          </a:p>
          <a:p>
            <a:pPr indent="-376237" lvl="0" marL="446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HTML validator</a:t>
            </a:r>
            <a:endParaRPr sz="2200"/>
          </a:p>
          <a:p>
            <a:pPr indent="-376237" lvl="0" marL="446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ul/ol</a:t>
            </a:r>
            <a:endParaRPr sz="2200"/>
          </a:p>
          <a:p>
            <a:pPr indent="-376237" lvl="0" marL="446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Таблици</a:t>
            </a:r>
            <a:endParaRPr sz="2200"/>
          </a:p>
          <a:p>
            <a:pPr indent="-376237" lvl="0" marL="44608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/>
              <a:t>Форми</a:t>
            </a:r>
            <a:endParaRPr sz="2200"/>
          </a:p>
        </p:txBody>
      </p:sp>
      <p:sp>
        <p:nvSpPr>
          <p:cNvPr id="152" name="Google Shape;152;p2"/>
          <p:cNvSpPr txBox="1"/>
          <p:nvPr>
            <p:ph idx="12" type="sldNum"/>
          </p:nvPr>
        </p:nvSpPr>
        <p:spPr>
          <a:xfrm>
            <a:off x="11763375" y="6524625"/>
            <a:ext cx="428625" cy="196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0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РЕСУРСИ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20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&lt;head&gt;&lt;/head&gt; </a:t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ts val="1600"/>
              <a:buFont typeface="Calibri"/>
              <a:buNone/>
            </a:pPr>
            <a:r>
              <a:t/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- информация </a:t>
            </a: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НЕВИДИМА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за потребителя - meta tags, style, link и др.;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тук е мястото и на 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&lt;title&gt;&lt;/title&gt; </a:t>
            </a:r>
            <a:endParaRPr b="1" sz="3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94" name="Google Shape;294;p2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Структура на HTML документа</a:t>
            </a:r>
            <a:endParaRPr/>
          </a:p>
        </p:txBody>
      </p:sp>
      <p:sp>
        <p:nvSpPr>
          <p:cNvPr id="295" name="Google Shape;295;p2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96" name="Google Shape;2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375" y="1353875"/>
            <a:ext cx="3542150" cy="55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7799" y="5397556"/>
            <a:ext cx="4896544" cy="1063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РЕСУРСИ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21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D85C6"/>
              </a:buClr>
              <a:buSzPts val="2800"/>
              <a:buFont typeface="Calibri"/>
              <a:buNone/>
            </a:pPr>
            <a:r>
              <a:rPr b="1" lang="en-US" sz="6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&lt;body&gt;&lt;/body&gt;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None/>
            </a:pP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тук разполагаме всичко, което искаме </a:t>
            </a:r>
            <a:r>
              <a:rPr b="1"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да види</a:t>
            </a:r>
            <a:r>
              <a:rPr lang="en-US" sz="3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потребителят в web страницата</a:t>
            </a:r>
            <a:endParaRPr sz="30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200">
                <a:latin typeface="Arial"/>
                <a:ea typeface="Arial"/>
                <a:cs typeface="Arial"/>
                <a:sym typeface="Arial"/>
              </a:rPr>
              <a:t>Структура на HTML документа</a:t>
            </a:r>
            <a:endParaRPr/>
          </a:p>
        </p:txBody>
      </p:sp>
      <p:sp>
        <p:nvSpPr>
          <p:cNvPr id="306" name="Google Shape;306;p2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07" name="Google Shape;30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375" y="1353875"/>
            <a:ext cx="3542150" cy="55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"/>
          <p:cNvSpPr txBox="1"/>
          <p:nvPr/>
        </p:nvSpPr>
        <p:spPr>
          <a:xfrm>
            <a:off x="4437525" y="2164650"/>
            <a:ext cx="3345300" cy="12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HTML елементи  класификация</a:t>
            </a:r>
            <a:endParaRPr b="1"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▪"/>
            </a:pPr>
            <a:r>
              <a:rPr b="1" lang="en-US" sz="2400">
                <a:solidFill>
                  <a:schemeClr val="dk2"/>
                </a:solidFill>
              </a:rPr>
              <a:t>елементи, които се състоят от </a:t>
            </a:r>
            <a:r>
              <a:rPr b="1" lang="en-US" sz="2400" u="sng">
                <a:solidFill>
                  <a:srgbClr val="F2A818"/>
                </a:solidFill>
              </a:rPr>
              <a:t>отварящ, затварящ таг </a:t>
            </a:r>
            <a:r>
              <a:rPr b="1" lang="en-US" sz="2400">
                <a:solidFill>
                  <a:srgbClr val="F2A818"/>
                </a:solidFill>
              </a:rPr>
              <a:t>и атрибути</a:t>
            </a:r>
            <a:r>
              <a:rPr b="1" lang="en-US" sz="2400">
                <a:solidFill>
                  <a:schemeClr val="dk2"/>
                </a:solidFill>
              </a:rPr>
              <a:t> /не са задължителни/</a:t>
            </a:r>
            <a:endParaRPr b="1" sz="2400">
              <a:solidFill>
                <a:schemeClr val="dk2"/>
              </a:solidFill>
            </a:endParaRPr>
          </a:p>
          <a:p>
            <a:pPr indent="-418862" lvl="1" marL="989981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▪"/>
            </a:pPr>
            <a:r>
              <a:rPr b="1" lang="en-US" sz="1800">
                <a:solidFill>
                  <a:srgbClr val="595959"/>
                </a:solidFill>
              </a:rPr>
              <a:t>Атрибути – width, border, style и др.– вписват се в отварящия таг.</a:t>
            </a:r>
            <a:r>
              <a:rPr b="1" lang="en-US" sz="18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320" name="Google Shape;320;p2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21" name="Google Shape;321;p2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23"/>
          <p:cNvSpPr txBox="1"/>
          <p:nvPr/>
        </p:nvSpPr>
        <p:spPr>
          <a:xfrm>
            <a:off x="914402" y="2530660"/>
            <a:ext cx="10363200" cy="38652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&lt;div style=</a:t>
            </a:r>
            <a:r>
              <a:rPr b="0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"color:blue”</a:t>
            </a:r>
            <a:r>
              <a:rPr b="1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r>
              <a:rPr b="1" i="0" lang="en-US" sz="3600" u="none" cap="none" strike="noStrik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съдържание</a:t>
            </a:r>
            <a:r>
              <a:rPr b="1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&lt;/div&gt;</a:t>
            </a:r>
            <a:endParaRPr b="0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&lt;h1&gt; </a:t>
            </a:r>
            <a:r>
              <a:rPr b="1" i="0" lang="en-US" sz="3600" u="none" cap="none" strike="noStrik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съдържание</a:t>
            </a:r>
            <a:r>
              <a:rPr b="1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&lt;/h1&gt;</a:t>
            </a:r>
            <a:endParaRPr b="0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&lt;h2&gt; </a:t>
            </a:r>
            <a:r>
              <a:rPr b="1" i="0" lang="en-US" sz="3600" u="none" cap="none" strike="noStrik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съдържание</a:t>
            </a:r>
            <a:r>
              <a:rPr b="1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&lt;/h2&gt;</a:t>
            </a:r>
            <a:endParaRPr b="0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&lt;p&gt; </a:t>
            </a:r>
            <a:r>
              <a:rPr b="1" i="0" lang="en-US" sz="3600" u="none" cap="none" strike="noStrik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съдържание</a:t>
            </a:r>
            <a:r>
              <a:rPr b="1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&lt;/p&gt; </a:t>
            </a:r>
            <a:endParaRPr b="0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4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691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000">
              <a:solidFill>
                <a:schemeClr val="dk2"/>
              </a:solidFill>
            </a:endParaRPr>
          </a:p>
          <a:p>
            <a:pPr indent="-456915" lvl="0" marL="45691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▪"/>
            </a:pPr>
            <a:r>
              <a:rPr b="1" lang="en-US" sz="3000">
                <a:solidFill>
                  <a:schemeClr val="dk2"/>
                </a:solidFill>
              </a:rPr>
              <a:t>елементи, които нямат </a:t>
            </a:r>
            <a:r>
              <a:rPr b="1" lang="en-US" sz="3000" u="sng">
                <a:solidFill>
                  <a:schemeClr val="dk2"/>
                </a:solidFill>
              </a:rPr>
              <a:t>затварящ таг</a:t>
            </a:r>
            <a:endParaRPr b="1" sz="30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 u="sng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000">
                <a:solidFill>
                  <a:schemeClr val="dk2"/>
                </a:solidFill>
              </a:rPr>
              <a:t>задължително имат атрибути - </a:t>
            </a:r>
            <a:r>
              <a:rPr b="1" i="1" lang="en-US" sz="3000">
                <a:solidFill>
                  <a:schemeClr val="lt1"/>
                </a:solidFill>
              </a:rPr>
              <a:t>src/img/</a:t>
            </a:r>
            <a:r>
              <a:rPr i="1" lang="en-US" sz="3000">
                <a:solidFill>
                  <a:schemeClr val="dk2"/>
                </a:solidFill>
              </a:rPr>
              <a:t>, </a:t>
            </a:r>
            <a:r>
              <a:rPr b="1" i="1" lang="en-US" sz="3000">
                <a:solidFill>
                  <a:schemeClr val="lt1"/>
                </a:solidFill>
              </a:rPr>
              <a:t>name/input/</a:t>
            </a:r>
            <a:endParaRPr b="1" i="1" sz="3000">
              <a:solidFill>
                <a:schemeClr val="lt1"/>
              </a:solidFill>
            </a:endParaRPr>
          </a:p>
        </p:txBody>
      </p:sp>
      <p:sp>
        <p:nvSpPr>
          <p:cNvPr id="328" name="Google Shape;328;p2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29" name="Google Shape;329;p24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0" name="Google Shape;330;p24"/>
          <p:cNvSpPr txBox="1"/>
          <p:nvPr/>
        </p:nvSpPr>
        <p:spPr>
          <a:xfrm>
            <a:off x="914400" y="2530654"/>
            <a:ext cx="10363200" cy="22125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&lt;img /&gt;</a:t>
            </a:r>
            <a:endParaRPr b="0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&lt;input /&gt;</a:t>
            </a:r>
            <a:endParaRPr b="0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5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</a:rPr>
              <a:t>Атрибутите не са задължителни, но има изключения – </a:t>
            </a:r>
            <a:endParaRPr sz="3000">
              <a:solidFill>
                <a:schemeClr val="dk2"/>
              </a:solidFill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oboto"/>
              <a:buChar char="•"/>
            </a:pPr>
            <a:r>
              <a:rPr lang="en-US" sz="3000">
                <a:solidFill>
                  <a:schemeClr val="dk2"/>
                </a:solidFill>
              </a:rPr>
              <a:t>Елементи със задължителни атрибути</a:t>
            </a:r>
            <a:endParaRPr sz="3000">
              <a:solidFill>
                <a:schemeClr val="dk2"/>
              </a:solidFill>
            </a:endParaRPr>
          </a:p>
          <a:p>
            <a:pPr indent="0" lvl="0" marL="45691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336" name="Google Shape;336;p2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37" name="Google Shape;337;p2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25"/>
          <p:cNvSpPr txBox="1"/>
          <p:nvPr/>
        </p:nvSpPr>
        <p:spPr>
          <a:xfrm>
            <a:off x="914402" y="2532035"/>
            <a:ext cx="10363200" cy="38652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3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&lt;img </a:t>
            </a:r>
            <a:r>
              <a:rPr b="0" i="0" lang="en-US" sz="3000" u="none" cap="none" strike="noStrik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src="smiley.gif" alt="Smiley face" </a:t>
            </a:r>
            <a:r>
              <a:rPr b="0" i="0" lang="en-US" sz="3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endParaRPr b="0" i="0" sz="30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3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&lt;a </a:t>
            </a:r>
            <a:r>
              <a:rPr b="0" i="0" lang="en-US" sz="3000" u="none" cap="none" strike="noStrik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href="http://www.w3schools.com"</a:t>
            </a:r>
            <a:r>
              <a:rPr b="0" i="0" lang="en-US" sz="3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&gt; </a:t>
            </a:r>
            <a:endParaRPr b="0" i="0" sz="30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3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Visit W3Schools.com! </a:t>
            </a:r>
            <a:endParaRPr b="0" i="0" sz="30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3000" u="none" cap="none" strike="noStrike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&lt;/a&gt; </a:t>
            </a:r>
            <a:endParaRPr b="0" i="0" sz="30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  <a:p>
            <a:pPr indent="0" lvl="0" marL="45691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344" name="Google Shape;344;p2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45" name="Google Shape;345;p2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6" name="Google Shape;346;p26"/>
          <p:cNvSpPr txBox="1"/>
          <p:nvPr/>
        </p:nvSpPr>
        <p:spPr>
          <a:xfrm>
            <a:off x="914400" y="1318475"/>
            <a:ext cx="5874600" cy="50787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Блок/block/ елементи</a:t>
            </a: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следващия елемент застава на </a:t>
            </a:r>
            <a:endParaRPr b="1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нов ред  в web – страницата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всички </a:t>
            </a:r>
            <a:r>
              <a:rPr b="1" i="0" lang="en-US" sz="2400" u="none" cap="none" strike="noStrik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&lt;h1&gt;, … до &lt;h6&gt;, &lt;div&gt;, &lt;р&gt;</a:t>
            </a: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и др.</a:t>
            </a:r>
            <a:endParaRPr b="1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Inline елементи –</a:t>
            </a: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следващия елемент застава на </a:t>
            </a:r>
            <a:endParaRPr b="1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същия ред </a:t>
            </a:r>
            <a:r>
              <a:rPr b="1" i="0" lang="en-US" sz="2400" u="none" cap="none" strike="noStrike">
                <a:solidFill>
                  <a:srgbClr val="F2A818"/>
                </a:solidFill>
                <a:latin typeface="Calibri"/>
                <a:ea typeface="Calibri"/>
                <a:cs typeface="Calibri"/>
                <a:sym typeface="Calibri"/>
              </a:rPr>
              <a:t>&lt;img&gt;, &lt;a&gt;, &lt;span&gt;</a:t>
            </a:r>
            <a:r>
              <a:rPr b="1" i="0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 и др.</a:t>
            </a:r>
            <a:endParaRPr b="1" i="0" sz="24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1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span се използва обикновено за 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1" lang="en-US" sz="24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стилизиране само на част от съдържанието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7" name="Google Shape;347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74077" y="2099336"/>
            <a:ext cx="3515050" cy="33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7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chemeClr val="dk2"/>
                </a:solidFill>
              </a:rPr>
              <a:t>За форматиране на текст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oboto"/>
              <a:buChar char="•"/>
            </a:pPr>
            <a:r>
              <a:rPr lang="en-US" sz="2400">
                <a:solidFill>
                  <a:schemeClr val="dk2"/>
                </a:solidFill>
              </a:rPr>
              <a:t>Много от тях </a:t>
            </a:r>
            <a:r>
              <a:rPr lang="en-US" sz="2400" u="sng">
                <a:solidFill>
                  <a:schemeClr val="dk2"/>
                </a:solidFill>
              </a:rPr>
              <a:t>не бива</a:t>
            </a:r>
            <a:r>
              <a:rPr lang="en-US" sz="2400">
                <a:solidFill>
                  <a:schemeClr val="dk2"/>
                </a:solidFill>
              </a:rPr>
              <a:t> да се използват. Използвайте css вместо тях.</a:t>
            </a:r>
            <a:endParaRPr sz="2400">
              <a:solidFill>
                <a:schemeClr val="dk2"/>
              </a:solidFill>
            </a:endParaRPr>
          </a:p>
          <a:p>
            <a:pPr indent="0" lvl="0" marL="45691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353" name="Google Shape;353;p2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54" name="Google Shape;354;p2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5" name="Google Shape;355;p27"/>
          <p:cNvSpPr txBox="1"/>
          <p:nvPr/>
        </p:nvSpPr>
        <p:spPr>
          <a:xfrm>
            <a:off x="914400" y="2532025"/>
            <a:ext cx="10363200" cy="3865200"/>
          </a:xfrm>
          <a:prstGeom prst="rect">
            <a:avLst/>
          </a:prstGeom>
          <a:solidFill>
            <a:srgbClr val="ACB4C3">
              <a:alpha val="14509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44000" spcFirstLastPara="1" rIns="144000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&lt;b&gt;&lt;/b&gt;</a:t>
            </a: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bold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&lt;i&gt;&lt;/i&gt;</a:t>
            </a: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italicized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&lt;u&gt;&lt;/u&gt;</a:t>
            </a: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underlined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&lt;sup&gt;&lt;/sup&gt;</a:t>
            </a: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Samplesuperscript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&lt;sub&gt;&lt;/sub&gt;</a:t>
            </a: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Samplesubscript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&lt;strong&gt;&lt;/strong&gt;</a:t>
            </a: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strong</a:t>
            </a:r>
            <a:endParaRPr b="0" i="0" sz="2400" u="none" cap="none" strike="noStrik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//форматират, но и дават информация на браузъра</a:t>
            </a:r>
            <a:endParaRPr sz="24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&lt;em&gt;&lt;/em&gt;</a:t>
            </a: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emphasized </a:t>
            </a:r>
            <a:endParaRPr sz="1800">
              <a:solidFill>
                <a:srgbClr val="595959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2A81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&lt;pre&gt;&lt;/pre&gt;</a:t>
            </a:r>
            <a:r>
              <a:rPr b="0" i="0" lang="en-US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Preformatted text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3000" u="none" cap="none" strike="noStrike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92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A818"/>
              </a:buClr>
              <a:buSzPts val="2400"/>
              <a:buFont typeface="Noto Sans Symbols"/>
              <a:buNone/>
            </a:pPr>
            <a:r>
              <a:t/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8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Тагове за заглавие</a:t>
            </a:r>
            <a:endParaRPr b="0" i="0" sz="3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28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&lt;h1&gt;</a:t>
            </a:r>
            <a:r>
              <a:rPr lang="en-US" sz="3600">
                <a:solidFill>
                  <a:srgbClr val="F2A818"/>
                </a:solidFill>
              </a:rPr>
              <a:t>Heading 1</a:t>
            </a:r>
            <a:r>
              <a:rPr lang="en-US" sz="3600">
                <a:solidFill>
                  <a:srgbClr val="3F3F3F"/>
                </a:solidFill>
              </a:rPr>
              <a:t>&lt;/h1&gt;</a:t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&lt;h2&gt;</a:t>
            </a:r>
            <a:r>
              <a:rPr lang="en-US" sz="3600">
                <a:solidFill>
                  <a:srgbClr val="F2A818"/>
                </a:solidFill>
              </a:rPr>
              <a:t>Sub heading 2</a:t>
            </a:r>
            <a:r>
              <a:rPr lang="en-US" sz="3600">
                <a:solidFill>
                  <a:srgbClr val="3F3F3F"/>
                </a:solidFill>
              </a:rPr>
              <a:t>&lt;/h2&gt;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3600">
                <a:solidFill>
                  <a:srgbClr val="3F3F3F"/>
                </a:solidFill>
              </a:rPr>
              <a:t>&lt;h3&gt;</a:t>
            </a:r>
            <a:r>
              <a:rPr lang="en-US" sz="3600">
                <a:solidFill>
                  <a:srgbClr val="F2A818"/>
                </a:solidFill>
              </a:rPr>
              <a:t>Sub heading 3</a:t>
            </a:r>
            <a:r>
              <a:rPr lang="en-US" sz="3600">
                <a:solidFill>
                  <a:srgbClr val="3F3F3F"/>
                </a:solidFill>
              </a:rPr>
              <a:t>&lt;/h3&gt;</a:t>
            </a:r>
            <a:endParaRPr sz="36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sz="24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63" name="Google Shape;363;p2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64" name="Google Shape;364;p2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Секционни елементи</a:t>
            </a:r>
            <a:endParaRPr b="0" i="0" sz="3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29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</a:rPr>
              <a:t>&lt;main&gt;&lt;/main&gt;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</a:rPr>
              <a:t>&lt;header&gt;&lt;/header&gt;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</a:rPr>
              <a:t>&lt;footer&gt;&lt;/footer&gt;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</a:rPr>
              <a:t>&lt;section&gt;&lt;/section&gt;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</a:rPr>
              <a:t>&lt;div&gt;&lt;/div&gt;</a:t>
            </a:r>
            <a:endParaRPr sz="3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solidFill>
                <a:srgbClr val="3F3F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72" name="Google Shape;372;p2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73" name="Google Shape;373;p2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/>
          <p:nvPr/>
        </p:nvSpPr>
        <p:spPr>
          <a:xfrm>
            <a:off x="4388325" y="2260100"/>
            <a:ext cx="3453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ИСТОРИЯ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0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&lt;/br&gt;</a:t>
            </a:r>
            <a:endParaRPr b="0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30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се използва –</a:t>
            </a:r>
            <a:b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	- </a:t>
            </a: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редове на стихове</a:t>
            </a:r>
            <a:b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	- редове на адреси</a:t>
            </a:r>
            <a:b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Внимавайте с употребата му!</a:t>
            </a:r>
            <a:b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Ако искате следващия елемент да мине на нов ред –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използвайте 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р, div, css.</a:t>
            </a:r>
            <a:endParaRPr sz="3000">
              <a:solidFill>
                <a:srgbClr val="F2A81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3600">
              <a:solidFill>
                <a:srgbClr val="3F3F3F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6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381" name="Google Shape;381;p3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 sz="3000"/>
              <a:t>HTML елементи  - класификация</a:t>
            </a:r>
            <a:endParaRPr/>
          </a:p>
        </p:txBody>
      </p:sp>
      <p:sp>
        <p:nvSpPr>
          <p:cNvPr id="382" name="Google Shape;382;p3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1"/>
          <p:cNvSpPr txBox="1"/>
          <p:nvPr>
            <p:ph idx="1" type="body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514350" lvl="0" marL="51435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514350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577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r>
              <a:t/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1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391" name="Google Shape;391;p31"/>
          <p:cNvSpPr txBox="1"/>
          <p:nvPr>
            <p:ph idx="12" type="sldNum"/>
          </p:nvPr>
        </p:nvSpPr>
        <p:spPr>
          <a:xfrm>
            <a:off x="11566412" y="6397196"/>
            <a:ext cx="428822" cy="308845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92" name="Google Shape;392;p31"/>
          <p:cNvGrpSpPr/>
          <p:nvPr/>
        </p:nvGrpSpPr>
        <p:grpSpPr>
          <a:xfrm>
            <a:off x="1778297" y="1231637"/>
            <a:ext cx="8635396" cy="5301515"/>
            <a:chOff x="472011" y="1508786"/>
            <a:chExt cx="3799787" cy="4865561"/>
          </a:xfrm>
        </p:grpSpPr>
        <p:sp>
          <p:nvSpPr>
            <p:cNvPr id="393" name="Google Shape;393;p31"/>
            <p:cNvSpPr/>
            <p:nvPr/>
          </p:nvSpPr>
          <p:spPr>
            <a:xfrm>
              <a:off x="472011" y="1508786"/>
              <a:ext cx="3799787" cy="4865561"/>
            </a:xfrm>
            <a:prstGeom prst="roundRect">
              <a:avLst>
                <a:gd fmla="val 3968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540767" y="1781251"/>
              <a:ext cx="85794" cy="4320631"/>
            </a:xfrm>
            <a:prstGeom prst="roundRect">
              <a:avLst>
                <a:gd fmla="val 50000" name="adj"/>
              </a:avLst>
            </a:prstGeom>
            <a:solidFill>
              <a:schemeClr val="lt2">
                <a:alpha val="4039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 rot="5400000">
              <a:off x="3762569" y="1912372"/>
              <a:ext cx="669775" cy="238503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2">
                <a:alpha val="22352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6" name="Google Shape;396;p31"/>
          <p:cNvSpPr txBox="1"/>
          <p:nvPr/>
        </p:nvSpPr>
        <p:spPr>
          <a:xfrm>
            <a:off x="2469675" y="1574300"/>
            <a:ext cx="7084200" cy="4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b="1" i="0" lang="en-US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Не изпускайте затварящите тагове!</a:t>
            </a:r>
            <a:endParaRPr b="1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b="1" i="0" lang="en-US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Внимавайте, къде затваряте таговете!</a:t>
            </a:r>
            <a:endParaRPr b="1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b="1" i="0" lang="en-US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Не слагайте затварящи тагове, на елементите, </a:t>
            </a:r>
            <a:br>
              <a:rPr b="1" i="0" lang="en-US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които са самозатварящи се!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202" y="4082127"/>
            <a:ext cx="3262875" cy="244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/>
          <p:nvPr/>
        </p:nvSpPr>
        <p:spPr>
          <a:xfrm>
            <a:off x="4476900" y="2086150"/>
            <a:ext cx="3345300" cy="10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Валидиране на HTML</a:t>
            </a:r>
            <a:endParaRPr b="1"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6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Валидираме HTML кода си в W3C HTML Validator – копираме кода и го поставяме в</a:t>
            </a:r>
            <a:endParaRPr sz="2400">
              <a:solidFill>
                <a:schemeClr val="dk2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b="1" lang="en-US" sz="24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http://validator.w3.org/</a:t>
            </a:r>
            <a:endParaRPr b="1" sz="2400">
              <a:solidFill>
                <a:schemeClr val="lt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Отстраняваме, посочените от валидатора </a:t>
            </a:r>
            <a:endParaRPr sz="24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2"/>
                </a:solidFill>
              </a:rPr>
              <a:t>грешки.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Повтаряме валидирането до </a:t>
            </a:r>
            <a:endParaRPr sz="24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-US" sz="2400">
                <a:solidFill>
                  <a:schemeClr val="dk2"/>
                </a:solidFill>
              </a:rPr>
              <a:t>отстраняване на всички грешки</a:t>
            </a:r>
            <a:endParaRPr sz="2400">
              <a:solidFill>
                <a:schemeClr val="dk2"/>
              </a:solidFill>
            </a:endParaRPr>
          </a:p>
        </p:txBody>
      </p:sp>
      <p:sp>
        <p:nvSpPr>
          <p:cNvPr id="410" name="Google Shape;410;p3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Валидиране на HTML</a:t>
            </a:r>
            <a:endParaRPr/>
          </a:p>
        </p:txBody>
      </p:sp>
      <p:sp>
        <p:nvSpPr>
          <p:cNvPr id="411" name="Google Shape;411;p3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12" name="Google Shape;41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"/>
          <p:cNvSpPr txBox="1"/>
          <p:nvPr/>
        </p:nvSpPr>
        <p:spPr>
          <a:xfrm>
            <a:off x="4476900" y="2390950"/>
            <a:ext cx="3345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Задачи</a:t>
            </a:r>
            <a:endParaRPr b="1" i="0" sz="3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3"/>
          <p:cNvSpPr txBox="1"/>
          <p:nvPr>
            <p:ph idx="1" type="body"/>
          </p:nvPr>
        </p:nvSpPr>
        <p:spPr>
          <a:xfrm>
            <a:off x="190402" y="1196125"/>
            <a:ext cx="11818200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Валидирайте файл от проектите си.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Разчетете грешките и ги отстранете!</a:t>
            </a:r>
            <a:endParaRPr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427" name="Google Shape;427;p3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Задачи</a:t>
            </a:r>
            <a:endParaRPr/>
          </a:p>
        </p:txBody>
      </p:sp>
      <p:sp>
        <p:nvSpPr>
          <p:cNvPr id="428" name="Google Shape;428;p3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9" name="Google Shape;42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8091" y="3676036"/>
            <a:ext cx="1591194" cy="1774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8210" y="3429000"/>
            <a:ext cx="1939930" cy="1946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70064" y="1981201"/>
            <a:ext cx="1719221" cy="1694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7"/>
          <p:cNvSpPr txBox="1"/>
          <p:nvPr/>
        </p:nvSpPr>
        <p:spPr>
          <a:xfrm>
            <a:off x="4723350" y="1436550"/>
            <a:ext cx="2745300" cy="24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DEMO</a:t>
            </a:r>
            <a:endParaRPr b="1" i="0" sz="30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ordered</a:t>
            </a:r>
            <a:endParaRPr b="1" i="0" sz="30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-</a:t>
            </a:r>
            <a:endParaRPr b="1" i="0" sz="30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unordered</a:t>
            </a:r>
            <a:endParaRPr b="1" i="0" sz="30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list</a:t>
            </a:r>
            <a:endParaRPr b="1" i="0" sz="30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acd52c2596_0_0"/>
          <p:cNvSpPr txBox="1"/>
          <p:nvPr/>
        </p:nvSpPr>
        <p:spPr>
          <a:xfrm>
            <a:off x="4393125" y="2225650"/>
            <a:ext cx="33861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таблици</a:t>
            </a:r>
            <a:endParaRPr b="1" i="0" sz="30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ace004a3e5_0_0"/>
          <p:cNvSpPr txBox="1"/>
          <p:nvPr>
            <p:ph idx="1" type="body"/>
          </p:nvPr>
        </p:nvSpPr>
        <p:spPr>
          <a:xfrm>
            <a:off x="2065510" y="1121144"/>
            <a:ext cx="9929700" cy="5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В таблици </a:t>
            </a:r>
            <a:r>
              <a:rPr b="1" lang="en-US" sz="2400">
                <a:solidFill>
                  <a:schemeClr val="dk2"/>
                </a:solidFill>
              </a:rPr>
              <a:t>не се поставя информация</a:t>
            </a:r>
            <a:r>
              <a:rPr lang="en-US" sz="2400">
                <a:solidFill>
                  <a:schemeClr val="dk2"/>
                </a:solidFill>
              </a:rPr>
              <a:t>, която искаме да бъде индексирана - да изведе сайта на предно място в резултатите от търсене!</a:t>
            </a:r>
            <a:endParaRPr sz="24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lang="en-US" sz="2400">
                <a:solidFill>
                  <a:schemeClr val="dk2"/>
                </a:solidFill>
              </a:rPr>
              <a:t>Паяците, обхождащи уеб-пространството прескачат таблиците и съответно тяхното съдържание!</a:t>
            </a:r>
            <a:endParaRPr sz="24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</a:pPr>
            <a:r>
              <a:rPr i="1" lang="en-US" sz="2400">
                <a:solidFill>
                  <a:schemeClr val="dk2"/>
                </a:solidFill>
              </a:rPr>
              <a:t>В таблица може да поставите например - </a:t>
            </a:r>
            <a:r>
              <a:rPr lang="en-US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-US" sz="2400">
                <a:solidFill>
                  <a:schemeClr val="dk2"/>
                </a:solidFill>
              </a:rPr>
              <a:t>статистика с резултати от изиграни мачове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-"/>
            </a:pPr>
            <a:r>
              <a:rPr lang="en-US" sz="2400">
                <a:solidFill>
                  <a:schemeClr val="dk2"/>
                </a:solidFill>
              </a:rPr>
              <a:t>форми</a:t>
            </a:r>
            <a:endParaRPr sz="24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None/>
            </a:pPr>
            <a:r>
              <a:t/>
            </a:r>
            <a:endParaRPr sz="24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ace004a3e5_0_0"/>
          <p:cNvSpPr txBox="1"/>
          <p:nvPr>
            <p:ph type="title"/>
          </p:nvPr>
        </p:nvSpPr>
        <p:spPr>
          <a:xfrm>
            <a:off x="1296957" y="100750"/>
            <a:ext cx="83994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98"/>
              <a:buFont typeface="Calibri"/>
              <a:buNone/>
            </a:pPr>
            <a:r>
              <a:rPr lang="en-US">
                <a:solidFill>
                  <a:schemeClr val="dk2"/>
                </a:solidFill>
              </a:rPr>
              <a:t>ТАБЛИЦИ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52" name="Google Shape;452;gace004a3e5_0_0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cd52c2596_0_12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tables</a:t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9" name="Google Shape;459;gacd52c2596_0_12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Таблиците се кодират с няколко основни тага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b="1"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&lt;table&gt;&lt;/table&gt;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 дефинира начало и край на таблицата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&lt;tr&gt;&lt;/tr&gt;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дефинира начало и край на реда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t/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b="1"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&lt;td&gt;&lt;/td&gt;</a:t>
            </a: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начало и край на клетката.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b="1" sz="3000">
              <a:solidFill>
                <a:schemeClr val="dk2"/>
              </a:solidFill>
            </a:endParaRPr>
          </a:p>
        </p:txBody>
      </p:sp>
      <p:sp>
        <p:nvSpPr>
          <p:cNvPr id="460" name="Google Shape;460;gacd52c2596_0_1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tables</a:t>
            </a:r>
            <a:endParaRPr/>
          </a:p>
        </p:txBody>
      </p:sp>
      <p:sp>
        <p:nvSpPr>
          <p:cNvPr id="461" name="Google Shape;461;gacd52c2596_0_1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13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ИСТОРИЯ</a:t>
            </a:r>
            <a:endParaRPr b="0" i="0" sz="2131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4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1991 – HTML споменава се за първи път – Tim Berners-Lee – HTML tags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1993 – HTML (първата публикувана версия в IETF)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1993 – HTML 2 draft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1995 – HTML 2 – W3C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1995 – HTML 3 draft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1997 – HTML 3.2 – “Wilbur”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1997 – HTML 4 – ”Cougar” – CSS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1999 – HTML 4.01 (final)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2000 – XHTML draft 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2001 – XHTML  (final)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2008 – HTML5 / XHTML5 draft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33"/>
              <a:buFont typeface="Arial"/>
              <a:buChar char="➔"/>
            </a:pP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2011 – feature complete HTML5 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33"/>
              <a:buFont typeface="Arial"/>
              <a:buChar char="➔"/>
            </a:pPr>
            <a:r>
              <a:rPr lang="en-US" sz="1800" u="sng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http://en.wikipedia.org/wiki/HTML5#Plan_2014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67" name="Google Shape;167;p4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ИСТОРИЯ</a:t>
            </a:r>
            <a:endParaRPr/>
          </a:p>
        </p:txBody>
      </p:sp>
      <p:sp>
        <p:nvSpPr>
          <p:cNvPr id="168" name="Google Shape;168;p4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cd52c2596_0_2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tables - colspan</a:t>
            </a:r>
            <a:endParaRPr/>
          </a:p>
        </p:txBody>
      </p:sp>
      <p:sp>
        <p:nvSpPr>
          <p:cNvPr id="467" name="Google Shape;467;gacd52c2596_0_20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8" name="Google Shape;468;gacd52c2596_0_20"/>
          <p:cNvSpPr txBox="1"/>
          <p:nvPr/>
        </p:nvSpPr>
        <p:spPr>
          <a:xfrm>
            <a:off x="59900" y="2011025"/>
            <a:ext cx="9767100" cy="47103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&lt;table&gt; 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	&lt;td </a:t>
            </a:r>
            <a:r>
              <a:rPr b="1" i="0" lang="en-US" sz="2400" u="none" cap="none" strike="noStrik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colspan=”2”</a:t>
            </a: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&gt;merged cell&lt;/td&gt;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&lt;td&gt;Cell&lt;/td&gt;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&lt;td&gt;Cell 2.1&lt;/td&gt;&lt;td&gt;Cell 2.2&lt;/td&gt;&lt;td&gt;Cell 2.3&lt;/td&gt;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&lt;td&gt;Cell 2&lt;/td&gt;&lt;td </a:t>
            </a:r>
            <a:r>
              <a:rPr b="1" i="0" lang="en-US" sz="2400" u="none" cap="none" strike="noStrik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colspan=”2”</a:t>
            </a:r>
            <a:r>
              <a:rPr b="0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&gt;another merged cell&lt;/td&gt;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b="0"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&lt;/table&gt;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gacd52c2596_0_20"/>
          <p:cNvSpPr txBox="1"/>
          <p:nvPr/>
        </p:nvSpPr>
        <p:spPr>
          <a:xfrm>
            <a:off x="59900" y="1423625"/>
            <a:ext cx="9767100" cy="587400"/>
          </a:xfrm>
          <a:prstGeom prst="rect">
            <a:avLst/>
          </a:prstGeom>
          <a:solidFill>
            <a:srgbClr val="ACB4C3">
              <a:alpha val="494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0" name="Google Shape;470;gacd52c2596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5950" y="1053100"/>
            <a:ext cx="4661650" cy="25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acd52c2596_0_2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tables - rowspan</a:t>
            </a:r>
            <a:endParaRPr/>
          </a:p>
        </p:txBody>
      </p:sp>
      <p:sp>
        <p:nvSpPr>
          <p:cNvPr id="476" name="Google Shape;476;gacd52c2596_0_28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7" name="Google Shape;477;gacd52c2596_0_28"/>
          <p:cNvSpPr txBox="1"/>
          <p:nvPr/>
        </p:nvSpPr>
        <p:spPr>
          <a:xfrm>
            <a:off x="381000" y="2011025"/>
            <a:ext cx="10248900" cy="47103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&lt;table&gt; 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&lt;td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rowspan=”2”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&gt;merged cell&lt;/td&gt;&lt;td&gt;Cell&lt;/td&gt;&lt;td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rowspan=”3”</a:t>
            </a: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&gt;merged cell&lt;/td&gt;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&lt;td&gt;Cell 2.2&lt;/td&gt;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&lt;tr&gt;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&lt;td&gt;Cell 3.1&lt;/td&gt;&lt;td&gt;Cell 3.2&lt;/td&gt;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&lt;/tr&gt; 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&lt;/table&gt;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acd52c2596_0_28"/>
          <p:cNvSpPr txBox="1"/>
          <p:nvPr/>
        </p:nvSpPr>
        <p:spPr>
          <a:xfrm>
            <a:off x="381000" y="1423625"/>
            <a:ext cx="10248900" cy="587400"/>
          </a:xfrm>
          <a:prstGeom prst="rect">
            <a:avLst/>
          </a:prstGeom>
          <a:solidFill>
            <a:srgbClr val="ACB4C3">
              <a:alpha val="494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gacd52c2596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4750" y="4060950"/>
            <a:ext cx="6677251" cy="279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acd52c2596_0_170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tables - thead, tbody, tfoot tags</a:t>
            </a:r>
            <a:endParaRPr/>
          </a:p>
        </p:txBody>
      </p:sp>
      <p:sp>
        <p:nvSpPr>
          <p:cNvPr id="485" name="Google Shape;485;gacd52c2596_0_170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6" name="Google Shape;486;gacd52c2596_0_170"/>
          <p:cNvSpPr txBox="1"/>
          <p:nvPr/>
        </p:nvSpPr>
        <p:spPr>
          <a:xfrm>
            <a:off x="381000" y="2011025"/>
            <a:ext cx="10248900" cy="47103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&lt;table border="1"&gt;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</a:t>
            </a: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&lt;thead&gt;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&lt;tr&gt;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&lt;th&gt;THEAD CELL&lt;/th&gt;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&lt;th&gt;THEAD CELL&lt;/th&gt;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&lt;th&gt;THEAD CELL&lt;/th&gt;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&lt;/tr&gt;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&lt;/thead&gt;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&lt;tbody&gt;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&lt;td rowspan="2"&gt;merged cell&lt;/td&gt;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&lt;td&gt;Cell&lt;/td&gt;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&lt;td rowspan="3"&gt;merged cell&lt;/td&gt;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&lt;/tr&gt;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&lt;td&gt;Cell 2.2&lt;/td&gt;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&lt;/tr&gt;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&lt;td&gt;Cell 3.1&lt;/td&gt;&lt;td&gt;Cell 3.2&lt;/td&gt;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&lt;/tr&gt;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</a:t>
            </a: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&lt;/tbody&gt;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&lt;tfoot&gt;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&lt;tr&gt;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&lt;th&gt;TFOOT CELL&lt;/th&gt;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&lt;th&gt;TFOOT CELL&lt;/th&gt;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	 &lt;th&gt;TFOOT CELL&lt;/th&gt;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	 &lt;/tr&gt;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	 &lt;/tfoot&gt;</a:t>
            </a:r>
            <a:endParaRPr b="1"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&lt;/table&gt;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417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i="0" sz="6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7" name="Google Shape;487;gacd52c2596_0_170"/>
          <p:cNvSpPr txBox="1"/>
          <p:nvPr/>
        </p:nvSpPr>
        <p:spPr>
          <a:xfrm>
            <a:off x="381000" y="1423625"/>
            <a:ext cx="10248900" cy="587400"/>
          </a:xfrm>
          <a:prstGeom prst="rect">
            <a:avLst/>
          </a:prstGeom>
          <a:solidFill>
            <a:srgbClr val="ACB4C3">
              <a:alpha val="494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gacd52c2596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413" y="3245950"/>
            <a:ext cx="4257675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acd52c2596_0_6"/>
          <p:cNvSpPr txBox="1"/>
          <p:nvPr/>
        </p:nvSpPr>
        <p:spPr>
          <a:xfrm>
            <a:off x="4393125" y="2225650"/>
            <a:ext cx="33861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en-US" sz="3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форми</a:t>
            </a:r>
            <a:endParaRPr b="1" i="0" sz="30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cd52c2596_0_311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forms</a:t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gacd52c2596_0_311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С формите събираме данни от потребителите -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регистрация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логин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анкети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търсачки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-US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филтри</a:t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 sz="36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gacd52c2596_0_31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forms</a:t>
            </a:r>
            <a:endParaRPr/>
          </a:p>
        </p:txBody>
      </p:sp>
      <p:sp>
        <p:nvSpPr>
          <p:cNvPr id="504" name="Google Shape;504;gacd52c2596_0_311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cd52c2596_0_303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forms</a:t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t/>
            </a:r>
            <a:endParaRPr b="0" i="0" sz="3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gacd52c2596_0_303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Кодират се с два основни тага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b="1"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&lt;form&gt;&lt;/form&gt;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None/>
            </a:pPr>
            <a:r>
              <a:rPr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дефинират начало и край на формата</a:t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задължителни атрибути</a:t>
            </a:r>
            <a:endParaRPr b="1" sz="30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action</a:t>
            </a:r>
            <a:endParaRPr b="1" sz="3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b="1"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method</a:t>
            </a:r>
            <a:endParaRPr b="1" sz="3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rPr b="1" lang="en-US" sz="3000">
                <a:solidFill>
                  <a:srgbClr val="F2A818"/>
                </a:solidFill>
                <a:latin typeface="Arial"/>
                <a:ea typeface="Arial"/>
                <a:cs typeface="Arial"/>
                <a:sym typeface="Arial"/>
              </a:rPr>
              <a:t>enctype</a:t>
            </a:r>
            <a:endParaRPr b="1" sz="3000">
              <a:solidFill>
                <a:srgbClr val="F2A8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acd52c2596_0_30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forms</a:t>
            </a:r>
            <a:endParaRPr/>
          </a:p>
        </p:txBody>
      </p:sp>
      <p:sp>
        <p:nvSpPr>
          <p:cNvPr id="513" name="Google Shape;513;gacd52c2596_0_303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acd52c2596_0_31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forms</a:t>
            </a:r>
            <a:endParaRPr/>
          </a:p>
        </p:txBody>
      </p:sp>
      <p:sp>
        <p:nvSpPr>
          <p:cNvPr id="519" name="Google Shape;519;gacd52c2596_0_319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0" name="Google Shape;520;gacd52c2596_0_319"/>
          <p:cNvSpPr txBox="1"/>
          <p:nvPr/>
        </p:nvSpPr>
        <p:spPr>
          <a:xfrm>
            <a:off x="59900" y="2011025"/>
            <a:ext cx="11824500" cy="13131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&lt;form </a:t>
            </a:r>
            <a:r>
              <a:rPr i="0" lang="en-US" sz="24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action=”file.php”</a:t>
            </a:r>
            <a:r>
              <a:rPr i="0" lang="en-US" sz="2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2400" u="none" cap="none" strike="noStrik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method=”post”</a:t>
            </a:r>
            <a:r>
              <a:rPr i="0" lang="en-US" sz="2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2400" u="none" cap="none" strike="noStrike">
                <a:solidFill>
                  <a:srgbClr val="606402"/>
                </a:solidFill>
                <a:latin typeface="Consolas"/>
                <a:ea typeface="Consolas"/>
                <a:cs typeface="Consolas"/>
                <a:sym typeface="Consolas"/>
              </a:rPr>
              <a:t>enctype=”multipart/form-data”</a:t>
            </a:r>
            <a:r>
              <a:rPr i="0" lang="en-US" sz="2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i="0" sz="24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i="0" sz="2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&lt;/form&gt;</a:t>
            </a:r>
            <a:endParaRPr b="1" i="0" sz="24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gacd52c2596_0_319"/>
          <p:cNvSpPr txBox="1"/>
          <p:nvPr/>
        </p:nvSpPr>
        <p:spPr>
          <a:xfrm>
            <a:off x="59900" y="1423625"/>
            <a:ext cx="11824500" cy="587400"/>
          </a:xfrm>
          <a:prstGeom prst="rect">
            <a:avLst/>
          </a:prstGeom>
          <a:solidFill>
            <a:srgbClr val="ACB4C3">
              <a:alpha val="494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08000" lIns="108000" spcFirstLastPara="1" rIns="108000" wrap="square" tIns="10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index.html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gacd52c2596_0_319"/>
          <p:cNvSpPr txBox="1"/>
          <p:nvPr/>
        </p:nvSpPr>
        <p:spPr>
          <a:xfrm>
            <a:off x="212300" y="3687425"/>
            <a:ext cx="5203200" cy="13131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action=”file.php”</a:t>
            </a: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2400" u="none" cap="none" strike="noStrike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къде ще се обработват данните от формата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gacd52c2596_0_319"/>
          <p:cNvSpPr txBox="1"/>
          <p:nvPr/>
        </p:nvSpPr>
        <p:spPr>
          <a:xfrm>
            <a:off x="288500" y="5211425"/>
            <a:ext cx="5127000" cy="13131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method=”post”  </a:t>
            </a:r>
            <a:endParaRPr b="0" i="0" sz="24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тип на заявката - get или post - как ще се обработват данните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4" name="Google Shape;524;gacd52c2596_0_319"/>
          <p:cNvSpPr txBox="1"/>
          <p:nvPr/>
        </p:nvSpPr>
        <p:spPr>
          <a:xfrm>
            <a:off x="6096000" y="4271125"/>
            <a:ext cx="5788500" cy="16578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06402"/>
                </a:solidFill>
                <a:latin typeface="Roboto"/>
                <a:ea typeface="Roboto"/>
                <a:cs typeface="Roboto"/>
                <a:sym typeface="Roboto"/>
              </a:rPr>
              <a:t>type=”multipart/form-data”</a:t>
            </a:r>
            <a:endParaRPr b="0" i="0" sz="2400" u="none" cap="none" strike="noStrike">
              <a:solidFill>
                <a:srgbClr val="60640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тип на данните, които ще обработваме - 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този тип позволява качване на файл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acd52c2596_0_329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30" name="Google Shape;530;gacd52c2596_0_329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1" name="Google Shape;531;gacd52c2596_0_329"/>
          <p:cNvSpPr txBox="1"/>
          <p:nvPr/>
        </p:nvSpPr>
        <p:spPr>
          <a:xfrm>
            <a:off x="1064575" y="2610950"/>
            <a:ext cx="10043100" cy="18561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i="1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3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name=”value”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b="1" i="0" sz="36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i="0" sz="36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cd52c2596_0_335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37" name="Google Shape;537;gacd52c2596_0_335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8" name="Google Shape;538;gacd52c2596_0_335"/>
          <p:cNvSpPr txBox="1"/>
          <p:nvPr/>
        </p:nvSpPr>
        <p:spPr>
          <a:xfrm>
            <a:off x="720969" y="2610950"/>
            <a:ext cx="10586100" cy="18561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i="1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3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name=”username”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b="1" i="0" sz="36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i="0" sz="36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cd52c2596_0_34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44" name="Google Shape;544;gacd52c2596_0_341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5" name="Google Shape;545;gacd52c2596_0_341"/>
          <p:cNvSpPr txBox="1"/>
          <p:nvPr/>
        </p:nvSpPr>
        <p:spPr>
          <a:xfrm>
            <a:off x="659422" y="2610950"/>
            <a:ext cx="10463100" cy="18561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i="1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3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name=”age”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/>
        </p:nvSpPr>
        <p:spPr>
          <a:xfrm>
            <a:off x="4388325" y="2260100"/>
            <a:ext cx="3453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1" i="0" lang="en-US" sz="36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Какво е HTML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acd52c2596_0_347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51" name="Google Shape;551;gacd52c2596_0_347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2" name="Google Shape;552;gacd52c2596_0_347"/>
          <p:cNvSpPr txBox="1"/>
          <p:nvPr/>
        </p:nvSpPr>
        <p:spPr>
          <a:xfrm>
            <a:off x="545123" y="2610950"/>
            <a:ext cx="10858500" cy="18561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i="1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password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3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name=”password”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endParaRPr b="1" i="0" sz="36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cd52c2596_0_35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58" name="Google Shape;558;gacd52c2596_0_35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9" name="Google Shape;559;gacd52c2596_0_353"/>
          <p:cNvSpPr txBox="1"/>
          <p:nvPr/>
        </p:nvSpPr>
        <p:spPr>
          <a:xfrm>
            <a:off x="212300" y="2077550"/>
            <a:ext cx="11824500" cy="18561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i="1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checkbox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3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name=”agree” </a:t>
            </a:r>
            <a:r>
              <a:rPr i="0" lang="en-US" sz="3600" u="none" cap="none" strike="noStrike">
                <a:solidFill>
                  <a:srgbClr val="741B47"/>
                </a:solidFill>
                <a:latin typeface="Consolas"/>
                <a:ea typeface="Consolas"/>
                <a:cs typeface="Consolas"/>
                <a:sym typeface="Consolas"/>
              </a:rPr>
              <a:t>value=”1”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r>
              <a:rPr b="0" i="0" lang="en-US" sz="3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gacd52c2596_0_353"/>
          <p:cNvSpPr txBox="1"/>
          <p:nvPr/>
        </p:nvSpPr>
        <p:spPr>
          <a:xfrm>
            <a:off x="5300375" y="4685775"/>
            <a:ext cx="6645900" cy="14349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Задължителен атрибут</a:t>
            </a:r>
            <a:endParaRPr i="0" sz="36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value=”some-value-here”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gacd52c2596_0_353"/>
          <p:cNvSpPr txBox="1"/>
          <p:nvPr/>
        </p:nvSpPr>
        <p:spPr>
          <a:xfrm>
            <a:off x="291975" y="4685775"/>
            <a:ext cx="4705500" cy="14349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Избор на повече от една стойност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cd52c2596_0_361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67" name="Google Shape;567;gacd52c2596_0_361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8" name="Google Shape;568;gacd52c2596_0_361"/>
          <p:cNvSpPr txBox="1"/>
          <p:nvPr/>
        </p:nvSpPr>
        <p:spPr>
          <a:xfrm>
            <a:off x="183750" y="1590775"/>
            <a:ext cx="11824500" cy="24135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i="1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radio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3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name=”agree” </a:t>
            </a:r>
            <a:r>
              <a:rPr i="0" lang="en-US" sz="3600" u="none" cap="none" strike="noStrike">
                <a:solidFill>
                  <a:srgbClr val="741B47"/>
                </a:solidFill>
                <a:latin typeface="Consolas"/>
                <a:ea typeface="Consolas"/>
                <a:cs typeface="Consolas"/>
                <a:sym typeface="Consolas"/>
              </a:rPr>
              <a:t>value=”1”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0" sz="36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&lt;input 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type="</a:t>
            </a:r>
            <a:r>
              <a:rPr i="1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radio</a:t>
            </a:r>
            <a:r>
              <a:rPr i="0" lang="en-US" sz="3600" u="none" cap="none" strike="noStrike">
                <a:solidFill>
                  <a:srgbClr val="F2A818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-US" sz="3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name=”agree” </a:t>
            </a:r>
            <a:r>
              <a:rPr i="0" lang="en-US" sz="3600" u="none" cap="none" strike="noStrike">
                <a:solidFill>
                  <a:srgbClr val="741B47"/>
                </a:solidFill>
                <a:latin typeface="Consolas"/>
                <a:ea typeface="Consolas"/>
                <a:cs typeface="Consolas"/>
                <a:sym typeface="Consolas"/>
              </a:rPr>
              <a:t>value=”0”</a:t>
            </a:r>
            <a:r>
              <a:rPr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 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i="0" sz="36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acd52c2596_0_361"/>
          <p:cNvSpPr txBox="1"/>
          <p:nvPr/>
        </p:nvSpPr>
        <p:spPr>
          <a:xfrm>
            <a:off x="257875" y="4499300"/>
            <a:ext cx="11750400" cy="17505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една и съща стойност на </a:t>
            </a:r>
            <a:r>
              <a:rPr i="0" lang="en-US" sz="2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name=”agree” </a:t>
            </a:r>
            <a:r>
              <a:rPr i="0" lang="en-US" sz="2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i="0" sz="2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различна стойност на </a:t>
            </a:r>
            <a:r>
              <a:rPr i="0" lang="en-US" sz="2600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value=”1”</a:t>
            </a:r>
            <a:r>
              <a:rPr i="0" lang="en-US" sz="2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и </a:t>
            </a:r>
            <a:r>
              <a:rPr i="0" lang="en-US" sz="2600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value=”0”</a:t>
            </a:r>
            <a:endParaRPr i="0" sz="2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acd52c2596_0_36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75" name="Google Shape;575;gacd52c2596_0_368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6" name="Google Shape;576;gacd52c2596_0_368"/>
          <p:cNvSpPr txBox="1"/>
          <p:nvPr/>
        </p:nvSpPr>
        <p:spPr>
          <a:xfrm>
            <a:off x="220800" y="2454800"/>
            <a:ext cx="11824500" cy="23490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&lt;select </a:t>
            </a:r>
            <a:r>
              <a:rPr i="0" lang="en-US" sz="3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name=”occupation”</a:t>
            </a:r>
            <a:r>
              <a:rPr i="0" lang="en-US" sz="3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0" sz="34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&lt;option </a:t>
            </a:r>
            <a:r>
              <a:rPr i="0" lang="en-US" sz="3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value=”student”</a:t>
            </a:r>
            <a:r>
              <a:rPr i="0" lang="en-US" sz="3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&gt;Student&lt;/option&gt;</a:t>
            </a:r>
            <a:endParaRPr i="0" sz="34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&lt;option </a:t>
            </a:r>
            <a:r>
              <a:rPr i="0" lang="en-US" sz="3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value=”teacher”</a:t>
            </a:r>
            <a:r>
              <a:rPr i="0" lang="en-US" sz="3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&gt;Teacher&lt;/option&gt;</a:t>
            </a:r>
            <a:endParaRPr i="0" sz="34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&lt;/select&gt;</a:t>
            </a:r>
            <a:endParaRPr i="0" sz="34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acd52c2596_0_368"/>
          <p:cNvSpPr txBox="1"/>
          <p:nvPr/>
        </p:nvSpPr>
        <p:spPr>
          <a:xfrm>
            <a:off x="220800" y="5193813"/>
            <a:ext cx="11750400" cy="9408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name </a:t>
            </a:r>
            <a:r>
              <a:rPr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атрибута се поставя в отварящия select tag </a:t>
            </a:r>
            <a:endParaRPr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value </a:t>
            </a:r>
            <a:r>
              <a:rPr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атрибутите поставяме в отварящите option тагове</a:t>
            </a:r>
            <a:endParaRPr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acd52c2596_0_368"/>
          <p:cNvSpPr txBox="1"/>
          <p:nvPr/>
        </p:nvSpPr>
        <p:spPr>
          <a:xfrm>
            <a:off x="220800" y="1462725"/>
            <a:ext cx="11750400" cy="5127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Избор само на една стойност</a:t>
            </a:r>
            <a:endParaRPr b="1" i="0" sz="2400" u="none" cap="none" strike="noStrike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1" i="0" sz="3600" u="none" cap="none" strike="noStrike">
              <a:solidFill>
                <a:srgbClr val="F2A81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acd52c2596_0_37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fields</a:t>
            </a:r>
            <a:endParaRPr/>
          </a:p>
        </p:txBody>
      </p:sp>
      <p:sp>
        <p:nvSpPr>
          <p:cNvPr id="584" name="Google Shape;584;gacd52c2596_0_376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5" name="Google Shape;585;gacd52c2596_0_376"/>
          <p:cNvSpPr txBox="1"/>
          <p:nvPr/>
        </p:nvSpPr>
        <p:spPr>
          <a:xfrm>
            <a:off x="183750" y="1590775"/>
            <a:ext cx="11824500" cy="30228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&lt;textarea </a:t>
            </a:r>
            <a:r>
              <a:rPr i="0" lang="en-US" sz="36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name=”message”</a:t>
            </a: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0" sz="36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i="0" sz="36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0" lang="en-US" sz="3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&lt;/textarea&gt;</a:t>
            </a:r>
            <a:endParaRPr i="0" sz="36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gacd52c2596_0_376"/>
          <p:cNvSpPr txBox="1"/>
          <p:nvPr/>
        </p:nvSpPr>
        <p:spPr>
          <a:xfrm>
            <a:off x="220800" y="5098700"/>
            <a:ext cx="11750400" cy="6201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за по-дълги текстове - над 255 знака</a:t>
            </a:r>
            <a:endParaRPr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cd52c2596_0_383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 form labels</a:t>
            </a:r>
            <a:endParaRPr/>
          </a:p>
        </p:txBody>
      </p:sp>
      <p:sp>
        <p:nvSpPr>
          <p:cNvPr id="592" name="Google Shape;592;gacd52c2596_0_383"/>
          <p:cNvSpPr txBox="1"/>
          <p:nvPr>
            <p:ph idx="12" type="sldNum"/>
          </p:nvPr>
        </p:nvSpPr>
        <p:spPr>
          <a:xfrm>
            <a:off x="11763375" y="6524625"/>
            <a:ext cx="4287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3" name="Google Shape;593;gacd52c2596_0_383"/>
          <p:cNvSpPr txBox="1"/>
          <p:nvPr/>
        </p:nvSpPr>
        <p:spPr>
          <a:xfrm>
            <a:off x="336150" y="1650950"/>
            <a:ext cx="11672100" cy="17781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&lt;label </a:t>
            </a:r>
            <a:r>
              <a:rPr i="0" lang="en-US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for=”username”</a:t>
            </a:r>
            <a:r>
              <a:rPr i="0" lang="en-US" sz="2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0" sz="24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Username:</a:t>
            </a:r>
            <a:endParaRPr i="0" sz="24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	&lt;input type=”text” name=”username” </a:t>
            </a:r>
            <a:r>
              <a:rPr i="0" lang="en-US" sz="2400" u="none" cap="none" strike="noStrik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id=”username”</a:t>
            </a:r>
            <a:r>
              <a:rPr i="0" lang="en-US" sz="2400" u="none" cap="none" strike="noStrike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&gt;</a:t>
            </a:r>
            <a:endParaRPr i="0" sz="24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en-US" sz="2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&lt;/label&gt;</a:t>
            </a:r>
            <a:endParaRPr i="0" sz="2400" u="none" cap="none" strike="noStrike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gacd52c2596_0_383"/>
          <p:cNvSpPr txBox="1"/>
          <p:nvPr/>
        </p:nvSpPr>
        <p:spPr>
          <a:xfrm>
            <a:off x="336150" y="4029175"/>
            <a:ext cx="11824500" cy="14772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Username: 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gacd52c2596_0_383"/>
          <p:cNvSpPr txBox="1"/>
          <p:nvPr/>
        </p:nvSpPr>
        <p:spPr>
          <a:xfrm>
            <a:off x="3403500" y="4366075"/>
            <a:ext cx="4888500" cy="882600"/>
          </a:xfrm>
          <a:prstGeom prst="rect">
            <a:avLst/>
          </a:prstGeom>
          <a:solidFill>
            <a:srgbClr val="ACB4C3">
              <a:alpha val="14510"/>
            </a:srgbClr>
          </a:solidFill>
          <a:ln cap="flat" cmpd="sng" w="127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72000" lIns="108000" spcFirstLastPara="1" rIns="108000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2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1C6D1"/>
              </a:buClr>
              <a:buSzPts val="1680"/>
              <a:buFont typeface="Noto Sans Symbols"/>
              <a:buNone/>
            </a:pPr>
            <a:r>
              <a:t/>
            </a:r>
            <a:endParaRPr b="0" i="0" sz="3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cd52c2596_0_532"/>
          <p:cNvSpPr txBox="1"/>
          <p:nvPr>
            <p:ph idx="1" type="body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514350" lvl="0" marL="51435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514350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577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r>
              <a:t/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gacd52c2596_0_532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604" name="Google Shape;604;gacd52c2596_0_532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05" name="Google Shape;605;gacd52c2596_0_532"/>
          <p:cNvGrpSpPr/>
          <p:nvPr/>
        </p:nvGrpSpPr>
        <p:grpSpPr>
          <a:xfrm>
            <a:off x="1778297" y="1231637"/>
            <a:ext cx="8635425" cy="5301667"/>
            <a:chOff x="472011" y="1508786"/>
            <a:chExt cx="3799800" cy="4865700"/>
          </a:xfrm>
        </p:grpSpPr>
        <p:sp>
          <p:nvSpPr>
            <p:cNvPr id="606" name="Google Shape;606;gacd52c2596_0_532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fmla="val 3968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gacd52c2596_0_532"/>
            <p:cNvSpPr/>
            <p:nvPr/>
          </p:nvSpPr>
          <p:spPr>
            <a:xfrm>
              <a:off x="540767" y="1781251"/>
              <a:ext cx="85800" cy="4320600"/>
            </a:xfrm>
            <a:prstGeom prst="roundRect">
              <a:avLst>
                <a:gd fmla="val 50000" name="adj"/>
              </a:avLst>
            </a:prstGeom>
            <a:solidFill>
              <a:schemeClr val="lt2">
                <a:alpha val="4039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gacd52c2596_0_532"/>
            <p:cNvSpPr/>
            <p:nvPr/>
          </p:nvSpPr>
          <p:spPr>
            <a:xfrm rot="5400000">
              <a:off x="3762508" y="1912436"/>
              <a:ext cx="669900" cy="238500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2">
                <a:alpha val="223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9" name="Google Shape;609;gacd52c2596_0_532"/>
          <p:cNvSpPr txBox="1"/>
          <p:nvPr/>
        </p:nvSpPr>
        <p:spPr>
          <a:xfrm>
            <a:off x="2469675" y="1574300"/>
            <a:ext cx="7084200" cy="4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b="1" i="0" lang="en-US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Не изпускайте затварящите тагове!</a:t>
            </a:r>
            <a:endParaRPr b="1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b="1" i="0" lang="en-US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Внимавайте, къде затваряте таговете!</a:t>
            </a:r>
            <a:endParaRPr b="1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alibri"/>
              <a:buChar char="➔"/>
            </a:pPr>
            <a:r>
              <a:rPr b="1" i="0" lang="en-US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Не слагайте затварящи тагове, на елементите, </a:t>
            </a:r>
            <a:br>
              <a:rPr b="1" i="0" lang="en-US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4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които са самозатварящи се!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gacd52c2596_0_5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9202" y="4082127"/>
            <a:ext cx="3262875" cy="2447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acd52c2596_0_546"/>
          <p:cNvSpPr txBox="1"/>
          <p:nvPr>
            <p:ph idx="1" type="body"/>
          </p:nvPr>
        </p:nvSpPr>
        <p:spPr>
          <a:xfrm>
            <a:off x="2304400" y="1495576"/>
            <a:ext cx="7583100" cy="47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514350" lvl="0" marL="514350" marR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/>
          </a:p>
          <a:p>
            <a:pPr indent="-514350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Char char="▪"/>
            </a:pPr>
            <a:r>
              <a:rPr b="0" i="0" lang="en-US" sz="3398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577" lvl="0" marL="514350" marR="0" rtl="0" algn="l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3398"/>
              <a:buFont typeface="Noto Sans Symbols"/>
              <a:buNone/>
            </a:pPr>
            <a:r>
              <a:t/>
            </a:r>
            <a:endParaRPr b="0" i="0" sz="3398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gacd52c2596_0_54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619" name="Google Shape;619;gacd52c2596_0_54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20" name="Google Shape;620;gacd52c2596_0_546"/>
          <p:cNvGrpSpPr/>
          <p:nvPr/>
        </p:nvGrpSpPr>
        <p:grpSpPr>
          <a:xfrm>
            <a:off x="1778297" y="1231637"/>
            <a:ext cx="8635425" cy="5301667"/>
            <a:chOff x="472011" y="1508786"/>
            <a:chExt cx="3799800" cy="4865700"/>
          </a:xfrm>
        </p:grpSpPr>
        <p:sp>
          <p:nvSpPr>
            <p:cNvPr id="621" name="Google Shape;621;gacd52c2596_0_546"/>
            <p:cNvSpPr/>
            <p:nvPr/>
          </p:nvSpPr>
          <p:spPr>
            <a:xfrm>
              <a:off x="472011" y="1508786"/>
              <a:ext cx="3799800" cy="4865700"/>
            </a:xfrm>
            <a:prstGeom prst="roundRect">
              <a:avLst>
                <a:gd fmla="val 3968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gacd52c2596_0_546"/>
            <p:cNvSpPr/>
            <p:nvPr/>
          </p:nvSpPr>
          <p:spPr>
            <a:xfrm>
              <a:off x="540767" y="1781251"/>
              <a:ext cx="85800" cy="4320600"/>
            </a:xfrm>
            <a:prstGeom prst="roundRect">
              <a:avLst>
                <a:gd fmla="val 50000" name="adj"/>
              </a:avLst>
            </a:prstGeom>
            <a:solidFill>
              <a:schemeClr val="lt2">
                <a:alpha val="4039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gacd52c2596_0_546"/>
            <p:cNvSpPr/>
            <p:nvPr/>
          </p:nvSpPr>
          <p:spPr>
            <a:xfrm rot="5400000">
              <a:off x="3762508" y="1912436"/>
              <a:ext cx="669900" cy="238500"/>
            </a:xfrm>
            <a:prstGeom prst="halfFrame">
              <a:avLst>
                <a:gd fmla="val 23728" name="adj1"/>
                <a:gd fmla="val 24642" name="adj2"/>
              </a:avLst>
            </a:prstGeom>
            <a:solidFill>
              <a:schemeClr val="lt2">
                <a:alpha val="2235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4" name="Google Shape;624;gacd52c2596_0_546"/>
          <p:cNvSpPr txBox="1"/>
          <p:nvPr/>
        </p:nvSpPr>
        <p:spPr>
          <a:xfrm>
            <a:off x="2469675" y="1574300"/>
            <a:ext cx="6787200" cy="45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се грижи </a:t>
            </a: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САМО</a:t>
            </a:r>
            <a:r>
              <a:rPr b="1" lang="en-US" sz="29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9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за </a:t>
            </a:r>
            <a:r>
              <a:rPr lang="en-US" sz="2900">
                <a:solidFill>
                  <a:srgbClr val="F2A818"/>
                </a:solidFill>
                <a:latin typeface="Roboto"/>
                <a:ea typeface="Roboto"/>
                <a:cs typeface="Roboto"/>
                <a:sym typeface="Roboto"/>
              </a:rPr>
              <a:t>съдържанието на страницата</a:t>
            </a: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!</a:t>
            </a: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Не трябва да се занимава </a:t>
            </a: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с това как ще изглеждат елементите на страницата!</a:t>
            </a:r>
            <a:endParaRPr sz="29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9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2131"/>
              <a:buFont typeface="Roboto"/>
              <a:buNone/>
            </a:pPr>
            <a:r>
              <a:rPr b="0" i="0" lang="en-US" sz="2131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endParaRPr b="0" i="0" sz="2131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" name="Google Shape;182;p6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 u="sng">
                <a:solidFill>
                  <a:schemeClr val="dk2"/>
                </a:solidFill>
              </a:rPr>
              <a:t>Hyper text markup language</a:t>
            </a:r>
            <a:r>
              <a:rPr lang="en-US" sz="2400">
                <a:solidFill>
                  <a:schemeClr val="dk2"/>
                </a:solidFill>
              </a:rPr>
              <a:t>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Описва </a:t>
            </a:r>
            <a:r>
              <a:rPr lang="en-US" sz="2400" u="sng">
                <a:solidFill>
                  <a:schemeClr val="dk2"/>
                </a:solidFill>
              </a:rPr>
              <a:t>съдържанието</a:t>
            </a:r>
            <a:r>
              <a:rPr lang="en-US" sz="2400">
                <a:solidFill>
                  <a:schemeClr val="dk2"/>
                </a:solidFill>
              </a:rPr>
              <a:t> на web-страницата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 u="sng">
                <a:solidFill>
                  <a:srgbClr val="F2A818"/>
                </a:solidFill>
              </a:rPr>
              <a:t>.html </a:t>
            </a:r>
            <a:r>
              <a:rPr lang="en-US" sz="2400">
                <a:solidFill>
                  <a:schemeClr val="dk2"/>
                </a:solidFill>
              </a:rPr>
              <a:t>– разширение на файла;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отваря се от браузъра, който чрез маркерите разчита записания текст във </a:t>
            </a:r>
            <a:r>
              <a:rPr lang="en-US" sz="2400" u="sng">
                <a:solidFill>
                  <a:schemeClr val="dk2"/>
                </a:solidFill>
              </a:rPr>
              <a:t>.html файла</a:t>
            </a:r>
            <a:r>
              <a:rPr lang="en-US" sz="2400">
                <a:solidFill>
                  <a:schemeClr val="dk2"/>
                </a:solidFill>
              </a:rPr>
              <a:t> и го превръща в web-страница.</a:t>
            </a:r>
            <a:endParaRPr sz="1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SzPts val="1800"/>
              <a:buNone/>
            </a:pPr>
            <a:r>
              <a:rPr lang="en-US" sz="2400" u="sng">
                <a:solidFill>
                  <a:schemeClr val="dk2"/>
                </a:solidFill>
              </a:rPr>
              <a:t>file.html-&gt;browser-&gt;web page</a:t>
            </a:r>
            <a:endParaRPr sz="2400" u="sng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2240"/>
              </a:spcBef>
              <a:spcAft>
                <a:spcPts val="0"/>
              </a:spcAft>
              <a:buSzPts val="1800"/>
              <a:buNone/>
            </a:pPr>
            <a:r>
              <a:rPr lang="en-US" sz="2400" u="sng">
                <a:solidFill>
                  <a:srgbClr val="F2A818"/>
                </a:solidFill>
              </a:rPr>
              <a:t>името е с латински букви/английски думи без разтояние и специални символи</a:t>
            </a:r>
            <a:endParaRPr sz="2400" u="sng">
              <a:solidFill>
                <a:srgbClr val="F2A81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rgbClr val="F2A81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83" name="Google Shape;183;p6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184" name="Google Shape;184;p6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0"/>
          <p:cNvSpPr txBox="1"/>
          <p:nvPr>
            <p:ph idx="1" type="body"/>
          </p:nvPr>
        </p:nvSpPr>
        <p:spPr>
          <a:xfrm>
            <a:off x="80375" y="1196125"/>
            <a:ext cx="12055201" cy="5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456915" lvl="0" marL="456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– High-Quality Education, Profession and Jobs</a:t>
            </a:r>
            <a:endParaRPr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3"/>
              </a:rPr>
              <a:t>www.vratsasoftware.com</a:t>
            </a:r>
            <a:r>
              <a:rPr lang="en-US" sz="2900"/>
              <a:t>  </a:t>
            </a:r>
            <a:endParaRPr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The Nest Coworking</a:t>
            </a:r>
            <a:endParaRPr sz="3200"/>
          </a:p>
          <a:p>
            <a:pPr indent="-3807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Char char="▪"/>
            </a:pPr>
            <a:r>
              <a:rPr lang="en-US" sz="3000" u="sng">
                <a:solidFill>
                  <a:schemeClr val="hlink"/>
                </a:solidFill>
                <a:hlinkClick r:id="rId4"/>
              </a:rPr>
              <a:t>www.nest.bg</a:t>
            </a:r>
            <a:r>
              <a:rPr lang="en-US" sz="3000"/>
              <a:t> </a:t>
            </a:r>
            <a:endParaRPr sz="3000"/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Vratsa Software @ Facebook</a:t>
            </a:r>
            <a:endParaRPr/>
          </a:p>
          <a:p>
            <a:pPr indent="-380990" lvl="1" marL="99057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234465"/>
              </a:buClr>
              <a:buSzPts val="2900"/>
              <a:buChar char="▪"/>
            </a:pPr>
            <a:r>
              <a:rPr lang="en-US" sz="2900" u="sng">
                <a:solidFill>
                  <a:schemeClr val="hlink"/>
                </a:solidFill>
                <a:hlinkClick r:id="rId5"/>
              </a:rPr>
              <a:t>www.fb.com/VratsaSoftware</a:t>
            </a:r>
            <a:r>
              <a:rPr lang="en-US" sz="2900">
                <a:solidFill>
                  <a:srgbClr val="234465"/>
                </a:solidFill>
              </a:rPr>
              <a:t>  </a:t>
            </a:r>
            <a:endParaRPr sz="2900">
              <a:solidFill>
                <a:srgbClr val="234465"/>
              </a:solidFill>
            </a:endParaRPr>
          </a:p>
          <a:p>
            <a:pPr indent="-456915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200"/>
              <a:buChar char="▪"/>
            </a:pPr>
            <a:r>
              <a:rPr lang="en-US" sz="3200"/>
              <a:t>Slack Channel</a:t>
            </a:r>
            <a:endParaRPr sz="3200"/>
          </a:p>
          <a:p>
            <a:pPr indent="-469662" lvl="1" marL="989981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3200"/>
              <a:buChar char="▪"/>
            </a:pPr>
            <a:r>
              <a:rPr lang="en-US" sz="3200" u="sng">
                <a:solidFill>
                  <a:schemeClr val="hlink"/>
                </a:solidFill>
                <a:hlinkClick r:id="rId6"/>
              </a:rPr>
              <a:t>www.vso.slack.com</a:t>
            </a:r>
            <a:r>
              <a:rPr lang="en-US" sz="3200"/>
              <a:t> </a:t>
            </a:r>
            <a:endParaRPr sz="3200"/>
          </a:p>
          <a:p>
            <a:pPr indent="-241141" lvl="0" marL="456915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398"/>
              <a:buNone/>
            </a:pPr>
            <a:r>
              <a:t/>
            </a:r>
            <a:endParaRPr/>
          </a:p>
        </p:txBody>
      </p:sp>
      <p:sp>
        <p:nvSpPr>
          <p:cNvPr id="644" name="Google Shape;644;p40"/>
          <p:cNvSpPr txBox="1"/>
          <p:nvPr>
            <p:ph type="title"/>
          </p:nvPr>
        </p:nvSpPr>
        <p:spPr>
          <a:xfrm>
            <a:off x="190405" y="100750"/>
            <a:ext cx="9506047" cy="882654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900"/>
              <a:buFont typeface="Calibri"/>
              <a:buNone/>
            </a:pPr>
            <a:r>
              <a:rPr lang="en-US"/>
              <a:t>Trainings @ Vratsa Software</a:t>
            </a:r>
            <a:endParaRPr/>
          </a:p>
        </p:txBody>
      </p:sp>
      <p:pic>
        <p:nvPicPr>
          <p:cNvPr id="645" name="Google Shape;645;p40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860073" y="3265920"/>
            <a:ext cx="1467096" cy="3659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0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58777" y="3608627"/>
            <a:ext cx="1118740" cy="111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0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335284" y="5017461"/>
            <a:ext cx="1042233" cy="1042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/>
        </p:nvSpPr>
        <p:spPr>
          <a:xfrm>
            <a:off x="4437525" y="2107700"/>
            <a:ext cx="3345300" cy="11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Инструменти за разработка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/>
          <p:nvPr>
            <p:ph idx="2" type="pic"/>
          </p:nvPr>
        </p:nvSpPr>
        <p:spPr>
          <a:xfrm>
            <a:off x="190405" y="1355077"/>
            <a:ext cx="3889500" cy="5366400"/>
          </a:xfrm>
          <a:prstGeom prst="rect">
            <a:avLst/>
          </a:prstGeom>
          <a:solidFill>
            <a:srgbClr val="E5E5E5"/>
          </a:solidFill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</a:pPr>
            <a:r>
              <a:rPr b="0" i="0" lang="en-US" sz="2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Инструменти за разработка</a:t>
            </a:r>
            <a:endParaRPr b="0" i="0" sz="24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8"/>
          <p:cNvSpPr txBox="1"/>
          <p:nvPr>
            <p:ph idx="1" type="body"/>
          </p:nvPr>
        </p:nvSpPr>
        <p:spPr>
          <a:xfrm>
            <a:off x="4795936" y="1353867"/>
            <a:ext cx="7199400" cy="50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6000" lIns="108000" spcFirstLastPara="1" rIns="108000" wrap="square" tIns="3600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 u="sng">
                <a:solidFill>
                  <a:schemeClr val="hlink"/>
                </a:solidFill>
                <a:hlinkClick r:id="rId3"/>
              </a:rPr>
              <a:t>Firefox Developer Edition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Инструменти за разработка – 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◆"/>
            </a:pPr>
            <a:r>
              <a:rPr lang="en-US" sz="2400">
                <a:solidFill>
                  <a:schemeClr val="dk2"/>
                </a:solidFill>
              </a:rPr>
              <a:t>Notepad, Notepad++, Sublime 3, </a:t>
            </a:r>
            <a:endParaRPr sz="2400">
              <a:solidFill>
                <a:schemeClr val="dk2"/>
              </a:solidFill>
            </a:endParaRPr>
          </a:p>
          <a:p>
            <a:pPr indent="-3810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◆"/>
            </a:pPr>
            <a:r>
              <a:rPr lang="en-US" sz="2400">
                <a:solidFill>
                  <a:schemeClr val="dk2"/>
                </a:solidFill>
              </a:rPr>
              <a:t>NetBeans, VSC </a:t>
            </a:r>
            <a:r>
              <a:rPr lang="en-US" sz="2400">
                <a:solidFill>
                  <a:schemeClr val="dk2"/>
                </a:solidFill>
              </a:rPr>
              <a:t>…..;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b="1" lang="en-US" sz="2400" u="sng">
                <a:solidFill>
                  <a:srgbClr val="F2A818"/>
                </a:solidFill>
              </a:rPr>
              <a:t>Sublime Text</a:t>
            </a:r>
            <a:r>
              <a:rPr lang="en-US" sz="2400">
                <a:solidFill>
                  <a:schemeClr val="dk2"/>
                </a:solidFill>
              </a:rPr>
              <a:t> - текстов редактор идва с малко функции, но за сметка на това може да го надстроите според своите предпочитания и нужди. </a:t>
            </a:r>
            <a:endParaRPr sz="2400">
              <a:solidFill>
                <a:schemeClr val="dk2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Char char="➔"/>
            </a:pPr>
            <a:r>
              <a:rPr lang="en-US" sz="2400">
                <a:solidFill>
                  <a:schemeClr val="dk2"/>
                </a:solidFill>
              </a:rPr>
              <a:t>Има много безплатни пакети - </a:t>
            </a:r>
            <a:r>
              <a:rPr b="1" lang="en-US" sz="2400" u="sng">
                <a:solidFill>
                  <a:srgbClr val="F2A818"/>
                </a:solidFill>
              </a:rPr>
              <a:t>plugins (packages)</a:t>
            </a:r>
            <a:r>
              <a:rPr b="1" lang="en-US" sz="2400">
                <a:solidFill>
                  <a:srgbClr val="F2A818"/>
                </a:solidFill>
              </a:rPr>
              <a:t> </a:t>
            </a:r>
            <a:r>
              <a:rPr b="1" lang="en-US" sz="2400" u="sng">
                <a:solidFill>
                  <a:srgbClr val="F2A818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https://packagecontrol.io/</a:t>
            </a:r>
            <a:endParaRPr b="1" sz="2400" u="sng">
              <a:solidFill>
                <a:srgbClr val="F2A81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800"/>
              <a:buNone/>
            </a:pPr>
            <a:r>
              <a:t/>
            </a:r>
            <a:endParaRPr/>
          </a:p>
        </p:txBody>
      </p:sp>
      <p:sp>
        <p:nvSpPr>
          <p:cNvPr id="199" name="Google Shape;199;p8"/>
          <p:cNvSpPr txBox="1"/>
          <p:nvPr>
            <p:ph type="title"/>
          </p:nvPr>
        </p:nvSpPr>
        <p:spPr>
          <a:xfrm>
            <a:off x="190405" y="100750"/>
            <a:ext cx="9506100" cy="8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108000" spcFirstLastPara="1" rIns="108000" wrap="square" tIns="360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998"/>
              <a:buNone/>
            </a:pPr>
            <a:r>
              <a:rPr lang="en-US"/>
              <a:t>HTML</a:t>
            </a:r>
            <a:endParaRPr/>
          </a:p>
        </p:txBody>
      </p:sp>
      <p:sp>
        <p:nvSpPr>
          <p:cNvPr id="200" name="Google Shape;200;p8"/>
          <p:cNvSpPr txBox="1"/>
          <p:nvPr>
            <p:ph idx="12" type="sldNum"/>
          </p:nvPr>
        </p:nvSpPr>
        <p:spPr>
          <a:xfrm>
            <a:off x="11566412" y="6397196"/>
            <a:ext cx="4287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36000" spcFirstLastPara="1" rIns="36000" wrap="square" tIns="360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9"/>
          <p:cNvSpPr txBox="1"/>
          <p:nvPr/>
        </p:nvSpPr>
        <p:spPr>
          <a:xfrm>
            <a:off x="4423350" y="2361575"/>
            <a:ext cx="33453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РЕСУРСИ</a:t>
            </a:r>
            <a:endParaRPr b="1" i="0" sz="3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SoftUni3_1">
  <a:themeElements>
    <a:clrScheme name="Custom 2">
      <a:dk1>
        <a:srgbClr val="474A8A"/>
      </a:dk1>
      <a:lt1>
        <a:srgbClr val="C2C906"/>
      </a:lt1>
      <a:dk2>
        <a:srgbClr val="474A8A"/>
      </a:dk2>
      <a:lt2>
        <a:srgbClr val="FFFFFF"/>
      </a:lt2>
      <a:accent1>
        <a:srgbClr val="72F76D"/>
      </a:accent1>
      <a:accent2>
        <a:srgbClr val="00B050"/>
      </a:accent2>
      <a:accent3>
        <a:srgbClr val="44A9F8"/>
      </a:accent3>
      <a:accent4>
        <a:srgbClr val="308FA0"/>
      </a:accent4>
      <a:accent5>
        <a:srgbClr val="67748E"/>
      </a:accent5>
      <a:accent6>
        <a:srgbClr val="F4F5F7"/>
      </a:accent6>
      <a:hlink>
        <a:srgbClr val="5AF244"/>
      </a:hlink>
      <a:folHlink>
        <a:srgbClr val="F6C7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